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68"/>
  </p:notesMasterIdLst>
  <p:sldIdLst>
    <p:sldId id="259" r:id="rId3"/>
    <p:sldId id="543" r:id="rId4"/>
    <p:sldId id="544" r:id="rId5"/>
    <p:sldId id="555" r:id="rId6"/>
    <p:sldId id="545" r:id="rId7"/>
    <p:sldId id="552" r:id="rId8"/>
    <p:sldId id="573" r:id="rId9"/>
    <p:sldId id="574" r:id="rId10"/>
    <p:sldId id="572" r:id="rId11"/>
    <p:sldId id="575" r:id="rId12"/>
    <p:sldId id="576" r:id="rId13"/>
    <p:sldId id="577" r:id="rId14"/>
    <p:sldId id="578" r:id="rId15"/>
    <p:sldId id="579" r:id="rId16"/>
    <p:sldId id="580" r:id="rId17"/>
    <p:sldId id="581" r:id="rId18"/>
    <p:sldId id="582" r:id="rId19"/>
    <p:sldId id="583" r:id="rId20"/>
    <p:sldId id="584" r:id="rId21"/>
    <p:sldId id="585" r:id="rId22"/>
    <p:sldId id="586" r:id="rId23"/>
    <p:sldId id="588" r:id="rId24"/>
    <p:sldId id="587" r:id="rId25"/>
    <p:sldId id="608" r:id="rId26"/>
    <p:sldId id="589" r:id="rId27"/>
    <p:sldId id="590" r:id="rId28"/>
    <p:sldId id="609" r:id="rId29"/>
    <p:sldId id="610" r:id="rId30"/>
    <p:sldId id="591" r:id="rId31"/>
    <p:sldId id="611" r:id="rId32"/>
    <p:sldId id="612" r:id="rId33"/>
    <p:sldId id="613" r:id="rId34"/>
    <p:sldId id="626" r:id="rId35"/>
    <p:sldId id="627" r:id="rId36"/>
    <p:sldId id="614" r:id="rId37"/>
    <p:sldId id="592" r:id="rId38"/>
    <p:sldId id="628" r:id="rId39"/>
    <p:sldId id="593" r:id="rId40"/>
    <p:sldId id="615" r:id="rId41"/>
    <p:sldId id="616" r:id="rId42"/>
    <p:sldId id="617" r:id="rId43"/>
    <p:sldId id="594" r:id="rId44"/>
    <p:sldId id="595" r:id="rId45"/>
    <p:sldId id="596" r:id="rId46"/>
    <p:sldId id="618" r:id="rId47"/>
    <p:sldId id="619" r:id="rId48"/>
    <p:sldId id="597" r:id="rId49"/>
    <p:sldId id="598" r:id="rId50"/>
    <p:sldId id="599" r:id="rId51"/>
    <p:sldId id="620" r:id="rId52"/>
    <p:sldId id="600" r:id="rId53"/>
    <p:sldId id="629" r:id="rId54"/>
    <p:sldId id="621" r:id="rId55"/>
    <p:sldId id="601" r:id="rId56"/>
    <p:sldId id="622" r:id="rId57"/>
    <p:sldId id="631" r:id="rId58"/>
    <p:sldId id="602" r:id="rId59"/>
    <p:sldId id="630" r:id="rId60"/>
    <p:sldId id="623" r:id="rId61"/>
    <p:sldId id="603" r:id="rId62"/>
    <p:sldId id="604" r:id="rId63"/>
    <p:sldId id="606" r:id="rId64"/>
    <p:sldId id="607" r:id="rId65"/>
    <p:sldId id="624" r:id="rId66"/>
    <p:sldId id="625" r:id="rId67"/>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637B351F-7697-428D-9AF4-A4B3D419DE69}">
          <p14:sldIdLst>
            <p14:sldId id="259"/>
            <p14:sldId id="543"/>
            <p14:sldId id="544"/>
            <p14:sldId id="555"/>
            <p14:sldId id="545"/>
            <p14:sldId id="552"/>
            <p14:sldId id="573"/>
            <p14:sldId id="574"/>
            <p14:sldId id="572"/>
            <p14:sldId id="575"/>
            <p14:sldId id="576"/>
            <p14:sldId id="577"/>
            <p14:sldId id="578"/>
            <p14:sldId id="579"/>
            <p14:sldId id="580"/>
            <p14:sldId id="581"/>
            <p14:sldId id="582"/>
            <p14:sldId id="583"/>
            <p14:sldId id="584"/>
            <p14:sldId id="585"/>
            <p14:sldId id="586"/>
            <p14:sldId id="588"/>
            <p14:sldId id="587"/>
            <p14:sldId id="608"/>
            <p14:sldId id="589"/>
            <p14:sldId id="590"/>
            <p14:sldId id="609"/>
            <p14:sldId id="610"/>
            <p14:sldId id="591"/>
            <p14:sldId id="611"/>
            <p14:sldId id="612"/>
            <p14:sldId id="613"/>
            <p14:sldId id="626"/>
            <p14:sldId id="627"/>
            <p14:sldId id="614"/>
            <p14:sldId id="592"/>
            <p14:sldId id="628"/>
            <p14:sldId id="593"/>
            <p14:sldId id="615"/>
            <p14:sldId id="616"/>
            <p14:sldId id="617"/>
            <p14:sldId id="594"/>
            <p14:sldId id="595"/>
            <p14:sldId id="596"/>
            <p14:sldId id="618"/>
            <p14:sldId id="619"/>
            <p14:sldId id="597"/>
            <p14:sldId id="598"/>
            <p14:sldId id="599"/>
            <p14:sldId id="620"/>
            <p14:sldId id="600"/>
            <p14:sldId id="629"/>
            <p14:sldId id="621"/>
            <p14:sldId id="601"/>
            <p14:sldId id="622"/>
            <p14:sldId id="631"/>
            <p14:sldId id="602"/>
            <p14:sldId id="630"/>
            <p14:sldId id="623"/>
            <p14:sldId id="603"/>
            <p14:sldId id="604"/>
            <p14:sldId id="606"/>
            <p14:sldId id="607"/>
            <p14:sldId id="624"/>
            <p14:sldId id="625"/>
          </p14:sldIdLst>
        </p14:section>
      </p14:sectionLst>
    </p:ext>
    <p:ext uri="{EFAFB233-063F-42B5-8137-9DF3F51BA10A}">
      <p15:sldGuideLst xmlns:p15="http://schemas.microsoft.com/office/powerpoint/2012/main">
        <p15:guide id="1" orient="horz" pos="227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FF"/>
    <a:srgbClr val="6600CC"/>
    <a:srgbClr val="B17AB8"/>
    <a:srgbClr val="660066"/>
    <a:srgbClr val="FF0000"/>
    <a:srgbClr val="000000"/>
    <a:srgbClr val="FFCC66"/>
    <a:srgbClr val="AA86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4" autoAdjust="0"/>
    <p:restoredTop sz="78940" autoAdjust="0"/>
  </p:normalViewPr>
  <p:slideViewPr>
    <p:cSldViewPr showGuides="1">
      <p:cViewPr varScale="1">
        <p:scale>
          <a:sx n="64" d="100"/>
          <a:sy n="64" d="100"/>
        </p:scale>
        <p:origin x="490" y="67"/>
      </p:cViewPr>
      <p:guideLst>
        <p:guide orient="horz" pos="2274"/>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925319-3DAE-4FB3-9043-434CBC025359}"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zh-CN" altLang="en-US"/>
        </a:p>
      </dgm:t>
    </dgm:pt>
    <dgm:pt modelId="{C48ECA49-7D62-463F-93D7-3A282D250C06}">
      <dgm:prSet phldrT="[文本]" custT="1"/>
      <dgm:spPr/>
      <dgm:t>
        <a:bodyPr/>
        <a:lstStyle/>
        <a:p>
          <a:r>
            <a:rPr lang="zh-CN" altLang="en-US" sz="2000" dirty="0"/>
            <a:t>云应用（</a:t>
          </a:r>
          <a:r>
            <a:rPr lang="en-US" altLang="zh-CN" sz="2000" dirty="0"/>
            <a:t>SaaS</a:t>
          </a:r>
          <a:r>
            <a:rPr lang="zh-CN" altLang="en-US" sz="2000" dirty="0"/>
            <a:t>）</a:t>
          </a:r>
        </a:p>
      </dgm:t>
    </dgm:pt>
    <dgm:pt modelId="{D683A087-FD78-4877-9F13-17497A0D509D}" type="parTrans" cxnId="{11ED42A0-2647-4D27-ACBD-059F45CB6E0E}">
      <dgm:prSet/>
      <dgm:spPr/>
      <dgm:t>
        <a:bodyPr/>
        <a:lstStyle/>
        <a:p>
          <a:endParaRPr lang="zh-CN" altLang="en-US" sz="2000"/>
        </a:p>
      </dgm:t>
    </dgm:pt>
    <dgm:pt modelId="{F0BD83A9-1570-44D2-B690-E1549C516B26}" type="sibTrans" cxnId="{11ED42A0-2647-4D27-ACBD-059F45CB6E0E}">
      <dgm:prSet/>
      <dgm:spPr/>
      <dgm:t>
        <a:bodyPr/>
        <a:lstStyle/>
        <a:p>
          <a:endParaRPr lang="zh-CN" altLang="en-US" sz="2000"/>
        </a:p>
      </dgm:t>
    </dgm:pt>
    <dgm:pt modelId="{D521ED12-2D5C-4AD9-8FD7-D15F1FFFAED2}">
      <dgm:prSet phldrT="[文本]" custT="1"/>
      <dgm:spPr/>
      <dgm:t>
        <a:bodyPr/>
        <a:lstStyle/>
        <a:p>
          <a:r>
            <a:rPr lang="zh-CN" altLang="en-US" sz="2000" dirty="0"/>
            <a:t>云平台</a:t>
          </a:r>
          <a:r>
            <a:rPr lang="en-US" altLang="zh-CN" sz="2000" dirty="0"/>
            <a:t>(PaaS)</a:t>
          </a:r>
          <a:endParaRPr lang="zh-CN" altLang="en-US" sz="2000" dirty="0"/>
        </a:p>
      </dgm:t>
    </dgm:pt>
    <dgm:pt modelId="{31810591-41E5-4119-BE2B-D14C468009BD}" type="parTrans" cxnId="{B087563E-C664-45E0-9FBD-799ED679AECE}">
      <dgm:prSet/>
      <dgm:spPr/>
      <dgm:t>
        <a:bodyPr/>
        <a:lstStyle/>
        <a:p>
          <a:endParaRPr lang="zh-CN" altLang="en-US" sz="2000"/>
        </a:p>
      </dgm:t>
    </dgm:pt>
    <dgm:pt modelId="{F2AEBFC0-E1E0-4C64-BEB0-272698825113}" type="sibTrans" cxnId="{B087563E-C664-45E0-9FBD-799ED679AECE}">
      <dgm:prSet/>
      <dgm:spPr/>
      <dgm:t>
        <a:bodyPr/>
        <a:lstStyle/>
        <a:p>
          <a:endParaRPr lang="zh-CN" altLang="en-US" sz="2000"/>
        </a:p>
      </dgm:t>
    </dgm:pt>
    <dgm:pt modelId="{C1EF9BF1-755C-434C-86E9-CAC339A106DC}">
      <dgm:prSet phldrT="[文本]" custT="1"/>
      <dgm:spPr/>
      <dgm:t>
        <a:bodyPr/>
        <a:lstStyle/>
        <a:p>
          <a:r>
            <a:rPr lang="zh-CN" altLang="en-US" sz="2000" dirty="0"/>
            <a:t>云资源</a:t>
          </a:r>
          <a:r>
            <a:rPr lang="en-US" altLang="zh-CN" sz="2000" dirty="0"/>
            <a:t>(IaaS)</a:t>
          </a:r>
          <a:endParaRPr lang="zh-CN" altLang="en-US" sz="2000" dirty="0"/>
        </a:p>
      </dgm:t>
    </dgm:pt>
    <dgm:pt modelId="{52335498-560A-4E16-BC42-2C3E8F96FC2B}" type="parTrans" cxnId="{105372F6-9D6C-4601-A884-4FA360A759D4}">
      <dgm:prSet/>
      <dgm:spPr/>
      <dgm:t>
        <a:bodyPr/>
        <a:lstStyle/>
        <a:p>
          <a:endParaRPr lang="zh-CN" altLang="en-US" sz="2000"/>
        </a:p>
      </dgm:t>
    </dgm:pt>
    <dgm:pt modelId="{2B02DEA7-8DF4-45B5-92E0-CA48DEAC5F9A}" type="sibTrans" cxnId="{105372F6-9D6C-4601-A884-4FA360A759D4}">
      <dgm:prSet/>
      <dgm:spPr/>
      <dgm:t>
        <a:bodyPr/>
        <a:lstStyle/>
        <a:p>
          <a:endParaRPr lang="zh-CN" altLang="en-US" sz="2000"/>
        </a:p>
      </dgm:t>
    </dgm:pt>
    <dgm:pt modelId="{7A7B69AC-7E96-42CC-A82B-336B349E7937}">
      <dgm:prSet custT="1"/>
      <dgm:spPr/>
      <dgm:t>
        <a:bodyPr/>
        <a:lstStyle/>
        <a:p>
          <a:r>
            <a:rPr lang="zh-CN" altLang="en-US" sz="1600" dirty="0"/>
            <a:t>产线</a:t>
          </a:r>
        </a:p>
      </dgm:t>
    </dgm:pt>
    <dgm:pt modelId="{EC786B7B-D894-438D-8F52-5DDEC63C8DDD}" type="parTrans" cxnId="{99E02F42-6696-46DC-AB2C-627E9719E449}">
      <dgm:prSet/>
      <dgm:spPr/>
      <dgm:t>
        <a:bodyPr/>
        <a:lstStyle/>
        <a:p>
          <a:endParaRPr lang="zh-CN" altLang="en-US"/>
        </a:p>
      </dgm:t>
    </dgm:pt>
    <dgm:pt modelId="{BD1D141C-E76C-44DC-9DF1-8267D7D30387}" type="sibTrans" cxnId="{99E02F42-6696-46DC-AB2C-627E9719E449}">
      <dgm:prSet/>
      <dgm:spPr/>
      <dgm:t>
        <a:bodyPr/>
        <a:lstStyle/>
        <a:p>
          <a:endParaRPr lang="zh-CN" altLang="en-US"/>
        </a:p>
      </dgm:t>
    </dgm:pt>
    <dgm:pt modelId="{1EC8F4EF-A533-494F-AD1B-90F68D4B5572}">
      <dgm:prSet custT="1"/>
      <dgm:spPr/>
      <dgm:t>
        <a:bodyPr/>
        <a:lstStyle/>
        <a:p>
          <a:r>
            <a:rPr lang="zh-CN" altLang="en-US" sz="1600" dirty="0"/>
            <a:t>解决方案</a:t>
          </a:r>
        </a:p>
      </dgm:t>
    </dgm:pt>
    <dgm:pt modelId="{EE54BD53-EB26-476A-90FC-CCBC27244A43}" type="parTrans" cxnId="{2C6C63B1-C988-4355-A665-F19A4B8FA378}">
      <dgm:prSet/>
      <dgm:spPr/>
      <dgm:t>
        <a:bodyPr/>
        <a:lstStyle/>
        <a:p>
          <a:endParaRPr lang="zh-CN" altLang="en-US"/>
        </a:p>
      </dgm:t>
    </dgm:pt>
    <dgm:pt modelId="{4DCCBBBB-0EC0-4567-96E0-94E8108F4B5B}" type="sibTrans" cxnId="{2C6C63B1-C988-4355-A665-F19A4B8FA378}">
      <dgm:prSet/>
      <dgm:spPr/>
      <dgm:t>
        <a:bodyPr/>
        <a:lstStyle/>
        <a:p>
          <a:endParaRPr lang="zh-CN" altLang="en-US"/>
        </a:p>
      </dgm:t>
    </dgm:pt>
    <dgm:pt modelId="{D7941E21-D2E0-40FC-8557-76DF09F88C0F}">
      <dgm:prSet custT="1"/>
      <dgm:spPr/>
      <dgm:t>
        <a:bodyPr/>
        <a:lstStyle/>
        <a:p>
          <a:r>
            <a:rPr lang="zh-CN" altLang="en-US" sz="1600" dirty="0"/>
            <a:t>项目管理</a:t>
          </a:r>
        </a:p>
      </dgm:t>
    </dgm:pt>
    <dgm:pt modelId="{636A216C-A4B3-4B3B-B7D3-A7A01BCA3511}" type="parTrans" cxnId="{6C4DDC99-3BDC-4BDB-93D0-36774D5F3685}">
      <dgm:prSet/>
      <dgm:spPr/>
      <dgm:t>
        <a:bodyPr/>
        <a:lstStyle/>
        <a:p>
          <a:endParaRPr lang="zh-CN" altLang="en-US"/>
        </a:p>
      </dgm:t>
    </dgm:pt>
    <dgm:pt modelId="{9825FFF4-5D47-4B27-B274-3C95319530A1}" type="sibTrans" cxnId="{6C4DDC99-3BDC-4BDB-93D0-36774D5F3685}">
      <dgm:prSet/>
      <dgm:spPr/>
      <dgm:t>
        <a:bodyPr/>
        <a:lstStyle/>
        <a:p>
          <a:endParaRPr lang="zh-CN" altLang="en-US"/>
        </a:p>
      </dgm:t>
    </dgm:pt>
    <dgm:pt modelId="{B169706D-44CF-47F0-992C-88434E9FA354}">
      <dgm:prSet custT="1"/>
      <dgm:spPr/>
      <dgm:t>
        <a:bodyPr/>
        <a:lstStyle/>
        <a:p>
          <a:r>
            <a:rPr lang="zh-CN" altLang="en-US" sz="1600" dirty="0"/>
            <a:t>接入</a:t>
          </a:r>
        </a:p>
      </dgm:t>
    </dgm:pt>
    <dgm:pt modelId="{861B080C-F4DC-4C37-8C53-03C0584A2135}" type="parTrans" cxnId="{A5EF68AE-65D3-47BB-864D-84DB6D6E21FC}">
      <dgm:prSet/>
      <dgm:spPr/>
      <dgm:t>
        <a:bodyPr/>
        <a:lstStyle/>
        <a:p>
          <a:endParaRPr lang="zh-CN" altLang="en-US"/>
        </a:p>
      </dgm:t>
    </dgm:pt>
    <dgm:pt modelId="{1B28BA55-812C-45B5-B23D-F0C7B347F075}" type="sibTrans" cxnId="{A5EF68AE-65D3-47BB-864D-84DB6D6E21FC}">
      <dgm:prSet/>
      <dgm:spPr/>
      <dgm:t>
        <a:bodyPr/>
        <a:lstStyle/>
        <a:p>
          <a:endParaRPr lang="zh-CN" altLang="en-US"/>
        </a:p>
      </dgm:t>
    </dgm:pt>
    <dgm:pt modelId="{A4B2CB67-F358-447D-94AF-84F80359E711}">
      <dgm:prSet custT="1"/>
      <dgm:spPr/>
      <dgm:t>
        <a:bodyPr/>
        <a:lstStyle/>
        <a:p>
          <a:r>
            <a:rPr lang="zh-CN" altLang="en-US" sz="1600" dirty="0"/>
            <a:t>设备</a:t>
          </a:r>
        </a:p>
      </dgm:t>
    </dgm:pt>
    <dgm:pt modelId="{9B5B13A0-00B8-46EB-AF23-1FE320A207E2}" type="parTrans" cxnId="{F52DAD88-E37F-49F0-BB0B-06B5ED8B5F99}">
      <dgm:prSet/>
      <dgm:spPr/>
      <dgm:t>
        <a:bodyPr/>
        <a:lstStyle/>
        <a:p>
          <a:endParaRPr lang="zh-CN" altLang="en-US"/>
        </a:p>
      </dgm:t>
    </dgm:pt>
    <dgm:pt modelId="{BF9F7764-84E6-47C3-A5F4-D1E56C47B0BE}" type="sibTrans" cxnId="{F52DAD88-E37F-49F0-BB0B-06B5ED8B5F99}">
      <dgm:prSet/>
      <dgm:spPr/>
      <dgm:t>
        <a:bodyPr/>
        <a:lstStyle/>
        <a:p>
          <a:endParaRPr lang="zh-CN" altLang="en-US"/>
        </a:p>
      </dgm:t>
    </dgm:pt>
    <dgm:pt modelId="{3751C92A-FD22-40D3-8408-51AD580E6748}">
      <dgm:prSet custT="1"/>
      <dgm:spPr/>
      <dgm:t>
        <a:bodyPr/>
        <a:lstStyle/>
        <a:p>
          <a:r>
            <a:rPr lang="zh-CN" altLang="en-US" sz="1600" dirty="0"/>
            <a:t>数据</a:t>
          </a:r>
        </a:p>
      </dgm:t>
    </dgm:pt>
    <dgm:pt modelId="{E1A8ECA4-4FE0-4665-88B2-F5A3A03D142C}" type="parTrans" cxnId="{80F4D9D5-4838-4789-B59A-23723A053397}">
      <dgm:prSet/>
      <dgm:spPr/>
      <dgm:t>
        <a:bodyPr/>
        <a:lstStyle/>
        <a:p>
          <a:endParaRPr lang="zh-CN" altLang="en-US"/>
        </a:p>
      </dgm:t>
    </dgm:pt>
    <dgm:pt modelId="{7E7B7509-37A2-41FA-8E53-B2021A23CE3C}" type="sibTrans" cxnId="{80F4D9D5-4838-4789-B59A-23723A053397}">
      <dgm:prSet/>
      <dgm:spPr/>
      <dgm:t>
        <a:bodyPr/>
        <a:lstStyle/>
        <a:p>
          <a:endParaRPr lang="zh-CN" altLang="en-US"/>
        </a:p>
      </dgm:t>
    </dgm:pt>
    <dgm:pt modelId="{B3EEF0C2-B5F5-4355-BF3A-2895186786C6}">
      <dgm:prSet custT="1"/>
      <dgm:spPr/>
      <dgm:t>
        <a:bodyPr/>
        <a:lstStyle/>
        <a:p>
          <a:r>
            <a:rPr lang="zh-CN" altLang="en-US" sz="1600" dirty="0"/>
            <a:t>安全</a:t>
          </a:r>
        </a:p>
      </dgm:t>
    </dgm:pt>
    <dgm:pt modelId="{B53BD921-05B7-4419-BA56-D64491A18DF1}" type="parTrans" cxnId="{48A709F7-9DFC-4F06-9C17-308C3D825F9F}">
      <dgm:prSet/>
      <dgm:spPr/>
      <dgm:t>
        <a:bodyPr/>
        <a:lstStyle/>
        <a:p>
          <a:endParaRPr lang="zh-CN" altLang="en-US"/>
        </a:p>
      </dgm:t>
    </dgm:pt>
    <dgm:pt modelId="{56DCF1F1-BEBA-4F71-B02E-B93441EC7D0C}" type="sibTrans" cxnId="{48A709F7-9DFC-4F06-9C17-308C3D825F9F}">
      <dgm:prSet/>
      <dgm:spPr/>
      <dgm:t>
        <a:bodyPr/>
        <a:lstStyle/>
        <a:p>
          <a:endParaRPr lang="zh-CN" altLang="en-US"/>
        </a:p>
      </dgm:t>
    </dgm:pt>
    <dgm:pt modelId="{CA85F38A-34E6-4CEE-A062-DD0750EB344E}">
      <dgm:prSet custT="1"/>
      <dgm:spPr/>
      <dgm:t>
        <a:bodyPr/>
        <a:lstStyle/>
        <a:p>
          <a:r>
            <a:rPr lang="zh-CN" altLang="en-US" sz="1600" dirty="0"/>
            <a:t>引擎</a:t>
          </a:r>
        </a:p>
      </dgm:t>
    </dgm:pt>
    <dgm:pt modelId="{6628FC81-8EEF-4DAD-8085-539C681776FD}" type="parTrans" cxnId="{A32FCF89-0FFE-4042-AF85-B303AD80409E}">
      <dgm:prSet/>
      <dgm:spPr/>
      <dgm:t>
        <a:bodyPr/>
        <a:lstStyle/>
        <a:p>
          <a:endParaRPr lang="zh-CN" altLang="en-US"/>
        </a:p>
      </dgm:t>
    </dgm:pt>
    <dgm:pt modelId="{83F28B85-C635-469B-A453-FCEAEFDB1218}" type="sibTrans" cxnId="{A32FCF89-0FFE-4042-AF85-B303AD80409E}">
      <dgm:prSet/>
      <dgm:spPr/>
      <dgm:t>
        <a:bodyPr/>
        <a:lstStyle/>
        <a:p>
          <a:endParaRPr lang="zh-CN" altLang="en-US"/>
        </a:p>
      </dgm:t>
    </dgm:pt>
    <dgm:pt modelId="{060C9202-AF91-4F82-9CDF-399215C5CEA0}">
      <dgm:prSet custT="1"/>
      <dgm:spPr/>
      <dgm:t>
        <a:bodyPr/>
        <a:lstStyle/>
        <a:p>
          <a:r>
            <a:rPr lang="zh-CN" altLang="en-US" sz="1600"/>
            <a:t>云计算</a:t>
          </a:r>
          <a:endParaRPr lang="zh-CN" altLang="en-US" sz="1600" dirty="0"/>
        </a:p>
      </dgm:t>
    </dgm:pt>
    <dgm:pt modelId="{C0510886-259F-40A9-A184-F3CF2ED9830F}" type="parTrans" cxnId="{836E5961-E476-4487-9DC6-2ECCF15A92DD}">
      <dgm:prSet/>
      <dgm:spPr/>
      <dgm:t>
        <a:bodyPr/>
        <a:lstStyle/>
        <a:p>
          <a:endParaRPr lang="zh-CN" altLang="en-US"/>
        </a:p>
      </dgm:t>
    </dgm:pt>
    <dgm:pt modelId="{4FEDE6E7-6677-465D-AAED-BA08300B03F2}" type="sibTrans" cxnId="{836E5961-E476-4487-9DC6-2ECCF15A92DD}">
      <dgm:prSet/>
      <dgm:spPr/>
      <dgm:t>
        <a:bodyPr/>
        <a:lstStyle/>
        <a:p>
          <a:endParaRPr lang="zh-CN" altLang="en-US"/>
        </a:p>
      </dgm:t>
    </dgm:pt>
    <dgm:pt modelId="{15772325-F78A-45DE-8690-33BEAABF49F0}">
      <dgm:prSet custT="1"/>
      <dgm:spPr/>
      <dgm:t>
        <a:bodyPr/>
        <a:lstStyle/>
        <a:p>
          <a:r>
            <a:rPr lang="en-US" altLang="zh-CN" sz="1600" dirty="0"/>
            <a:t>IoT</a:t>
          </a:r>
          <a:r>
            <a:rPr lang="zh-CN" altLang="en-US" sz="1600" dirty="0"/>
            <a:t>基础设施</a:t>
          </a:r>
        </a:p>
      </dgm:t>
    </dgm:pt>
    <dgm:pt modelId="{15D9DDA1-4759-4861-AF9A-CF31E53B9E9F}" type="parTrans" cxnId="{36A5A2F4-D9E7-4749-8FB2-3FCCA557B741}">
      <dgm:prSet/>
      <dgm:spPr/>
      <dgm:t>
        <a:bodyPr/>
        <a:lstStyle/>
        <a:p>
          <a:endParaRPr lang="zh-CN" altLang="en-US"/>
        </a:p>
      </dgm:t>
    </dgm:pt>
    <dgm:pt modelId="{812C927C-E064-47E9-8F9D-6765480973EE}" type="sibTrans" cxnId="{36A5A2F4-D9E7-4749-8FB2-3FCCA557B741}">
      <dgm:prSet/>
      <dgm:spPr/>
      <dgm:t>
        <a:bodyPr/>
        <a:lstStyle/>
        <a:p>
          <a:endParaRPr lang="zh-CN" altLang="en-US"/>
        </a:p>
      </dgm:t>
    </dgm:pt>
    <dgm:pt modelId="{DD92DA79-DCFE-470D-8C2B-4E45E9165F3B}">
      <dgm:prSet custT="1"/>
      <dgm:spPr/>
      <dgm:t>
        <a:bodyPr/>
        <a:lstStyle/>
        <a:p>
          <a:r>
            <a:rPr lang="zh-CN" altLang="en-US" sz="1600" dirty="0"/>
            <a:t>技术生态</a:t>
          </a:r>
        </a:p>
      </dgm:t>
    </dgm:pt>
    <dgm:pt modelId="{82478800-C765-4A65-8DE8-B9C5A37FC4F5}" type="parTrans" cxnId="{D59F9CAD-C0CE-4EB3-A7D0-F0AA0A52D7E1}">
      <dgm:prSet/>
      <dgm:spPr/>
      <dgm:t>
        <a:bodyPr/>
        <a:lstStyle/>
        <a:p>
          <a:endParaRPr lang="zh-CN" altLang="en-US"/>
        </a:p>
      </dgm:t>
    </dgm:pt>
    <dgm:pt modelId="{97F3A081-64B4-444B-80CD-A963F081878D}" type="sibTrans" cxnId="{D59F9CAD-C0CE-4EB3-A7D0-F0AA0A52D7E1}">
      <dgm:prSet/>
      <dgm:spPr/>
      <dgm:t>
        <a:bodyPr/>
        <a:lstStyle/>
        <a:p>
          <a:endParaRPr lang="zh-CN" altLang="en-US"/>
        </a:p>
      </dgm:t>
    </dgm:pt>
    <dgm:pt modelId="{AA6FCB18-0B0F-4472-AF4A-6A953132EFA0}" type="pres">
      <dgm:prSet presAssocID="{56925319-3DAE-4FB3-9043-434CBC025359}" presName="linear" presStyleCnt="0">
        <dgm:presLayoutVars>
          <dgm:dir/>
          <dgm:animLvl val="lvl"/>
          <dgm:resizeHandles val="exact"/>
        </dgm:presLayoutVars>
      </dgm:prSet>
      <dgm:spPr/>
    </dgm:pt>
    <dgm:pt modelId="{D3493C73-A6B2-4EA5-A499-CCDA79135682}" type="pres">
      <dgm:prSet presAssocID="{C48ECA49-7D62-463F-93D7-3A282D250C06}" presName="parentLin" presStyleCnt="0"/>
      <dgm:spPr/>
    </dgm:pt>
    <dgm:pt modelId="{5A4EFC69-F834-4C5F-97D3-D454DAE79C76}" type="pres">
      <dgm:prSet presAssocID="{C48ECA49-7D62-463F-93D7-3A282D250C06}" presName="parentLeftMargin" presStyleLbl="node1" presStyleIdx="0" presStyleCnt="3"/>
      <dgm:spPr/>
    </dgm:pt>
    <dgm:pt modelId="{6CAF11A9-029D-4B6E-8F95-C8ABD89872DC}" type="pres">
      <dgm:prSet presAssocID="{C48ECA49-7D62-463F-93D7-3A282D250C06}" presName="parentText" presStyleLbl="node1" presStyleIdx="0" presStyleCnt="3" custScaleY="197425">
        <dgm:presLayoutVars>
          <dgm:chMax val="0"/>
          <dgm:bulletEnabled val="1"/>
        </dgm:presLayoutVars>
      </dgm:prSet>
      <dgm:spPr/>
    </dgm:pt>
    <dgm:pt modelId="{3E2670B3-C03E-45B5-9A89-4897A546003F}" type="pres">
      <dgm:prSet presAssocID="{C48ECA49-7D62-463F-93D7-3A282D250C06}" presName="negativeSpace" presStyleCnt="0"/>
      <dgm:spPr/>
    </dgm:pt>
    <dgm:pt modelId="{B157A017-2044-4E43-B4BE-16767E079B91}" type="pres">
      <dgm:prSet presAssocID="{C48ECA49-7D62-463F-93D7-3A282D250C06}" presName="childText" presStyleLbl="conFgAcc1" presStyleIdx="0" presStyleCnt="3">
        <dgm:presLayoutVars>
          <dgm:bulletEnabled val="1"/>
        </dgm:presLayoutVars>
      </dgm:prSet>
      <dgm:spPr/>
    </dgm:pt>
    <dgm:pt modelId="{0B95BA7C-BBA9-40D3-8981-26383CD7F9AE}" type="pres">
      <dgm:prSet presAssocID="{F0BD83A9-1570-44D2-B690-E1549C516B26}" presName="spaceBetweenRectangles" presStyleCnt="0"/>
      <dgm:spPr/>
    </dgm:pt>
    <dgm:pt modelId="{744C3D53-1160-43C2-A628-CEC94DB7F9DC}" type="pres">
      <dgm:prSet presAssocID="{D521ED12-2D5C-4AD9-8FD7-D15F1FFFAED2}" presName="parentLin" presStyleCnt="0"/>
      <dgm:spPr/>
    </dgm:pt>
    <dgm:pt modelId="{AFDACCF6-8C3C-4712-856C-AE2109E1BA02}" type="pres">
      <dgm:prSet presAssocID="{D521ED12-2D5C-4AD9-8FD7-D15F1FFFAED2}" presName="parentLeftMargin" presStyleLbl="node1" presStyleIdx="0" presStyleCnt="3"/>
      <dgm:spPr/>
    </dgm:pt>
    <dgm:pt modelId="{627B70FE-BE7A-482B-95ED-7802CFABE3D4}" type="pres">
      <dgm:prSet presAssocID="{D521ED12-2D5C-4AD9-8FD7-D15F1FFFAED2}" presName="parentText" presStyleLbl="node1" presStyleIdx="1" presStyleCnt="3" custScaleY="214546">
        <dgm:presLayoutVars>
          <dgm:chMax val="0"/>
          <dgm:bulletEnabled val="1"/>
        </dgm:presLayoutVars>
      </dgm:prSet>
      <dgm:spPr/>
    </dgm:pt>
    <dgm:pt modelId="{DF726A39-5548-45EA-9264-0F90136A43B4}" type="pres">
      <dgm:prSet presAssocID="{D521ED12-2D5C-4AD9-8FD7-D15F1FFFAED2}" presName="negativeSpace" presStyleCnt="0"/>
      <dgm:spPr/>
    </dgm:pt>
    <dgm:pt modelId="{54016803-598F-4D88-A32F-75CF97674ACA}" type="pres">
      <dgm:prSet presAssocID="{D521ED12-2D5C-4AD9-8FD7-D15F1FFFAED2}" presName="childText" presStyleLbl="conFgAcc1" presStyleIdx="1" presStyleCnt="3">
        <dgm:presLayoutVars>
          <dgm:bulletEnabled val="1"/>
        </dgm:presLayoutVars>
      </dgm:prSet>
      <dgm:spPr/>
    </dgm:pt>
    <dgm:pt modelId="{EC438751-3362-46C7-A223-C34A9599FC2C}" type="pres">
      <dgm:prSet presAssocID="{F2AEBFC0-E1E0-4C64-BEB0-272698825113}" presName="spaceBetweenRectangles" presStyleCnt="0"/>
      <dgm:spPr/>
    </dgm:pt>
    <dgm:pt modelId="{68BF891B-2861-4BDF-81A8-4F62943A58BC}" type="pres">
      <dgm:prSet presAssocID="{C1EF9BF1-755C-434C-86E9-CAC339A106DC}" presName="parentLin" presStyleCnt="0"/>
      <dgm:spPr/>
    </dgm:pt>
    <dgm:pt modelId="{5C4543F5-E241-4D84-A021-87158D08C67C}" type="pres">
      <dgm:prSet presAssocID="{C1EF9BF1-755C-434C-86E9-CAC339A106DC}" presName="parentLeftMargin" presStyleLbl="node1" presStyleIdx="1" presStyleCnt="3"/>
      <dgm:spPr/>
    </dgm:pt>
    <dgm:pt modelId="{9CDA4565-E103-4276-83DF-6A878859A9B3}" type="pres">
      <dgm:prSet presAssocID="{C1EF9BF1-755C-434C-86E9-CAC339A106DC}" presName="parentText" presStyleLbl="node1" presStyleIdx="2" presStyleCnt="3" custScaleY="220119">
        <dgm:presLayoutVars>
          <dgm:chMax val="0"/>
          <dgm:bulletEnabled val="1"/>
        </dgm:presLayoutVars>
      </dgm:prSet>
      <dgm:spPr/>
    </dgm:pt>
    <dgm:pt modelId="{FCDBCDE2-C429-4872-B529-8F7B068F83FB}" type="pres">
      <dgm:prSet presAssocID="{C1EF9BF1-755C-434C-86E9-CAC339A106DC}" presName="negativeSpace" presStyleCnt="0"/>
      <dgm:spPr/>
    </dgm:pt>
    <dgm:pt modelId="{FC713785-F203-4FA5-97E8-A218897FD090}" type="pres">
      <dgm:prSet presAssocID="{C1EF9BF1-755C-434C-86E9-CAC339A106DC}" presName="childText" presStyleLbl="conFgAcc1" presStyleIdx="2" presStyleCnt="3">
        <dgm:presLayoutVars>
          <dgm:bulletEnabled val="1"/>
        </dgm:presLayoutVars>
      </dgm:prSet>
      <dgm:spPr/>
    </dgm:pt>
  </dgm:ptLst>
  <dgm:cxnLst>
    <dgm:cxn modelId="{B47B7A12-1F28-40E4-9DBA-FE8319997AC3}" type="presOf" srcId="{7A7B69AC-7E96-42CC-A82B-336B349E7937}" destId="{B157A017-2044-4E43-B4BE-16767E079B91}" srcOrd="0" destOrd="0" presId="urn:microsoft.com/office/officeart/2005/8/layout/list1"/>
    <dgm:cxn modelId="{7A667036-7B24-4C79-BA9B-E6DBCB36DB41}" type="presOf" srcId="{1EC8F4EF-A533-494F-AD1B-90F68D4B5572}" destId="{B157A017-2044-4E43-B4BE-16767E079B91}" srcOrd="0" destOrd="1" presId="urn:microsoft.com/office/officeart/2005/8/layout/list1"/>
    <dgm:cxn modelId="{91E73237-B7B4-459E-978E-980A496AB0CB}" type="presOf" srcId="{D7941E21-D2E0-40FC-8557-76DF09F88C0F}" destId="{B157A017-2044-4E43-B4BE-16767E079B91}" srcOrd="0" destOrd="2" presId="urn:microsoft.com/office/officeart/2005/8/layout/list1"/>
    <dgm:cxn modelId="{BE2BE139-EE68-47C0-9866-8ABB0FC89B15}" type="presOf" srcId="{3751C92A-FD22-40D3-8408-51AD580E6748}" destId="{54016803-598F-4D88-A32F-75CF97674ACA}" srcOrd="0" destOrd="2" presId="urn:microsoft.com/office/officeart/2005/8/layout/list1"/>
    <dgm:cxn modelId="{B087563E-C664-45E0-9FBD-799ED679AECE}" srcId="{56925319-3DAE-4FB3-9043-434CBC025359}" destId="{D521ED12-2D5C-4AD9-8FD7-D15F1FFFAED2}" srcOrd="1" destOrd="0" parTransId="{31810591-41E5-4119-BE2B-D14C468009BD}" sibTransId="{F2AEBFC0-E1E0-4C64-BEB0-272698825113}"/>
    <dgm:cxn modelId="{836E5961-E476-4487-9DC6-2ECCF15A92DD}" srcId="{C1EF9BF1-755C-434C-86E9-CAC339A106DC}" destId="{060C9202-AF91-4F82-9CDF-399215C5CEA0}" srcOrd="0" destOrd="0" parTransId="{C0510886-259F-40A9-A184-F3CF2ED9830F}" sibTransId="{4FEDE6E7-6677-465D-AAED-BA08300B03F2}"/>
    <dgm:cxn modelId="{99E02F42-6696-46DC-AB2C-627E9719E449}" srcId="{C48ECA49-7D62-463F-93D7-3A282D250C06}" destId="{7A7B69AC-7E96-42CC-A82B-336B349E7937}" srcOrd="0" destOrd="0" parTransId="{EC786B7B-D894-438D-8F52-5DDEC63C8DDD}" sibTransId="{BD1D141C-E76C-44DC-9DF1-8267D7D30387}"/>
    <dgm:cxn modelId="{96308F42-0DD5-407E-B68E-8448F9B7277D}" type="presOf" srcId="{15772325-F78A-45DE-8690-33BEAABF49F0}" destId="{FC713785-F203-4FA5-97E8-A218897FD090}" srcOrd="0" destOrd="1" presId="urn:microsoft.com/office/officeart/2005/8/layout/list1"/>
    <dgm:cxn modelId="{76D41A6A-377E-4102-9E54-D1405B7DF67B}" type="presOf" srcId="{D521ED12-2D5C-4AD9-8FD7-D15F1FFFAED2}" destId="{AFDACCF6-8C3C-4712-856C-AE2109E1BA02}" srcOrd="0" destOrd="0" presId="urn:microsoft.com/office/officeart/2005/8/layout/list1"/>
    <dgm:cxn modelId="{22146F54-219D-43EC-B2A6-FDAD26453A66}" type="presOf" srcId="{D521ED12-2D5C-4AD9-8FD7-D15F1FFFAED2}" destId="{627B70FE-BE7A-482B-95ED-7802CFABE3D4}" srcOrd="1" destOrd="0" presId="urn:microsoft.com/office/officeart/2005/8/layout/list1"/>
    <dgm:cxn modelId="{BC093C56-4997-4159-A3A1-47DF692661A9}" type="presOf" srcId="{C1EF9BF1-755C-434C-86E9-CAC339A106DC}" destId="{9CDA4565-E103-4276-83DF-6A878859A9B3}" srcOrd="1" destOrd="0" presId="urn:microsoft.com/office/officeart/2005/8/layout/list1"/>
    <dgm:cxn modelId="{F52DAD88-E37F-49F0-BB0B-06B5ED8B5F99}" srcId="{D521ED12-2D5C-4AD9-8FD7-D15F1FFFAED2}" destId="{A4B2CB67-F358-447D-94AF-84F80359E711}" srcOrd="1" destOrd="0" parTransId="{9B5B13A0-00B8-46EB-AF23-1FE320A207E2}" sibTransId="{BF9F7764-84E6-47C3-A5F4-D1E56C47B0BE}"/>
    <dgm:cxn modelId="{A32FCF89-0FFE-4042-AF85-B303AD80409E}" srcId="{D521ED12-2D5C-4AD9-8FD7-D15F1FFFAED2}" destId="{CA85F38A-34E6-4CEE-A062-DD0750EB344E}" srcOrd="4" destOrd="0" parTransId="{6628FC81-8EEF-4DAD-8085-539C681776FD}" sibTransId="{83F28B85-C635-469B-A453-FCEAEFDB1218}"/>
    <dgm:cxn modelId="{86C2AF91-A797-433D-9BB1-ECF6120633C6}" type="presOf" srcId="{C48ECA49-7D62-463F-93D7-3A282D250C06}" destId="{6CAF11A9-029D-4B6E-8F95-C8ABD89872DC}" srcOrd="1" destOrd="0" presId="urn:microsoft.com/office/officeart/2005/8/layout/list1"/>
    <dgm:cxn modelId="{99CF7A95-D1DA-4F86-A909-A94752A68976}" type="presOf" srcId="{A4B2CB67-F358-447D-94AF-84F80359E711}" destId="{54016803-598F-4D88-A32F-75CF97674ACA}" srcOrd="0" destOrd="1" presId="urn:microsoft.com/office/officeart/2005/8/layout/list1"/>
    <dgm:cxn modelId="{6C4DDC99-3BDC-4BDB-93D0-36774D5F3685}" srcId="{C48ECA49-7D62-463F-93D7-3A282D250C06}" destId="{D7941E21-D2E0-40FC-8557-76DF09F88C0F}" srcOrd="2" destOrd="0" parTransId="{636A216C-A4B3-4B3B-B7D3-A7A01BCA3511}" sibTransId="{9825FFF4-5D47-4B27-B274-3C95319530A1}"/>
    <dgm:cxn modelId="{11ED42A0-2647-4D27-ACBD-059F45CB6E0E}" srcId="{56925319-3DAE-4FB3-9043-434CBC025359}" destId="{C48ECA49-7D62-463F-93D7-3A282D250C06}" srcOrd="0" destOrd="0" parTransId="{D683A087-FD78-4877-9F13-17497A0D509D}" sibTransId="{F0BD83A9-1570-44D2-B690-E1549C516B26}"/>
    <dgm:cxn modelId="{D59F9CAD-C0CE-4EB3-A7D0-F0AA0A52D7E1}" srcId="{C1EF9BF1-755C-434C-86E9-CAC339A106DC}" destId="{DD92DA79-DCFE-470D-8C2B-4E45E9165F3B}" srcOrd="2" destOrd="0" parTransId="{82478800-C765-4A65-8DE8-B9C5A37FC4F5}" sibTransId="{97F3A081-64B4-444B-80CD-A963F081878D}"/>
    <dgm:cxn modelId="{351AFFAD-A0C0-4060-8005-800AB3BF70A7}" type="presOf" srcId="{CA85F38A-34E6-4CEE-A062-DD0750EB344E}" destId="{54016803-598F-4D88-A32F-75CF97674ACA}" srcOrd="0" destOrd="4" presId="urn:microsoft.com/office/officeart/2005/8/layout/list1"/>
    <dgm:cxn modelId="{A5EF68AE-65D3-47BB-864D-84DB6D6E21FC}" srcId="{D521ED12-2D5C-4AD9-8FD7-D15F1FFFAED2}" destId="{B169706D-44CF-47F0-992C-88434E9FA354}" srcOrd="0" destOrd="0" parTransId="{861B080C-F4DC-4C37-8C53-03C0584A2135}" sibTransId="{1B28BA55-812C-45B5-B23D-F0C7B347F075}"/>
    <dgm:cxn modelId="{2C6C63B1-C988-4355-A665-F19A4B8FA378}" srcId="{C48ECA49-7D62-463F-93D7-3A282D250C06}" destId="{1EC8F4EF-A533-494F-AD1B-90F68D4B5572}" srcOrd="1" destOrd="0" parTransId="{EE54BD53-EB26-476A-90FC-CCBC27244A43}" sibTransId="{4DCCBBBB-0EC0-4567-96E0-94E8108F4B5B}"/>
    <dgm:cxn modelId="{62F07FC0-DB9C-4317-BC8B-C01E5C13966E}" type="presOf" srcId="{C1EF9BF1-755C-434C-86E9-CAC339A106DC}" destId="{5C4543F5-E241-4D84-A021-87158D08C67C}" srcOrd="0" destOrd="0" presId="urn:microsoft.com/office/officeart/2005/8/layout/list1"/>
    <dgm:cxn modelId="{5487DCC5-E358-432A-8716-C83009EA0B98}" type="presOf" srcId="{56925319-3DAE-4FB3-9043-434CBC025359}" destId="{AA6FCB18-0B0F-4472-AF4A-6A953132EFA0}" srcOrd="0" destOrd="0" presId="urn:microsoft.com/office/officeart/2005/8/layout/list1"/>
    <dgm:cxn modelId="{80F4D9D5-4838-4789-B59A-23723A053397}" srcId="{D521ED12-2D5C-4AD9-8FD7-D15F1FFFAED2}" destId="{3751C92A-FD22-40D3-8408-51AD580E6748}" srcOrd="2" destOrd="0" parTransId="{E1A8ECA4-4FE0-4665-88B2-F5A3A03D142C}" sibTransId="{7E7B7509-37A2-41FA-8E53-B2021A23CE3C}"/>
    <dgm:cxn modelId="{1A2F94D7-ECCB-4175-B92C-7FBC6712064C}" type="presOf" srcId="{B169706D-44CF-47F0-992C-88434E9FA354}" destId="{54016803-598F-4D88-A32F-75CF97674ACA}" srcOrd="0" destOrd="0" presId="urn:microsoft.com/office/officeart/2005/8/layout/list1"/>
    <dgm:cxn modelId="{2CE51BD8-9B4B-4F68-95BC-918A6B617E07}" type="presOf" srcId="{C48ECA49-7D62-463F-93D7-3A282D250C06}" destId="{5A4EFC69-F834-4C5F-97D3-D454DAE79C76}" srcOrd="0" destOrd="0" presId="urn:microsoft.com/office/officeart/2005/8/layout/list1"/>
    <dgm:cxn modelId="{096326E1-A5DC-49E6-B7E1-4B2401B9D8D4}" type="presOf" srcId="{B3EEF0C2-B5F5-4355-BF3A-2895186786C6}" destId="{54016803-598F-4D88-A32F-75CF97674ACA}" srcOrd="0" destOrd="3" presId="urn:microsoft.com/office/officeart/2005/8/layout/list1"/>
    <dgm:cxn modelId="{E1CA41EA-3EFA-474F-B2FA-C987749D0DEC}" type="presOf" srcId="{DD92DA79-DCFE-470D-8C2B-4E45E9165F3B}" destId="{FC713785-F203-4FA5-97E8-A218897FD090}" srcOrd="0" destOrd="2" presId="urn:microsoft.com/office/officeart/2005/8/layout/list1"/>
    <dgm:cxn modelId="{36A5A2F4-D9E7-4749-8FB2-3FCCA557B741}" srcId="{C1EF9BF1-755C-434C-86E9-CAC339A106DC}" destId="{15772325-F78A-45DE-8690-33BEAABF49F0}" srcOrd="1" destOrd="0" parTransId="{15D9DDA1-4759-4861-AF9A-CF31E53B9E9F}" sibTransId="{812C927C-E064-47E9-8F9D-6765480973EE}"/>
    <dgm:cxn modelId="{105372F6-9D6C-4601-A884-4FA360A759D4}" srcId="{56925319-3DAE-4FB3-9043-434CBC025359}" destId="{C1EF9BF1-755C-434C-86E9-CAC339A106DC}" srcOrd="2" destOrd="0" parTransId="{52335498-560A-4E16-BC42-2C3E8F96FC2B}" sibTransId="{2B02DEA7-8DF4-45B5-92E0-CA48DEAC5F9A}"/>
    <dgm:cxn modelId="{48A709F7-9DFC-4F06-9C17-308C3D825F9F}" srcId="{D521ED12-2D5C-4AD9-8FD7-D15F1FFFAED2}" destId="{B3EEF0C2-B5F5-4355-BF3A-2895186786C6}" srcOrd="3" destOrd="0" parTransId="{B53BD921-05B7-4419-BA56-D64491A18DF1}" sibTransId="{56DCF1F1-BEBA-4F71-B02E-B93441EC7D0C}"/>
    <dgm:cxn modelId="{751443FC-5C0E-4516-BC3E-1D0C2EA9B5FB}" type="presOf" srcId="{060C9202-AF91-4F82-9CDF-399215C5CEA0}" destId="{FC713785-F203-4FA5-97E8-A218897FD090}" srcOrd="0" destOrd="0" presId="urn:microsoft.com/office/officeart/2005/8/layout/list1"/>
    <dgm:cxn modelId="{DB41803D-818F-45B8-BB1B-46AAFBC92AE5}" type="presParOf" srcId="{AA6FCB18-0B0F-4472-AF4A-6A953132EFA0}" destId="{D3493C73-A6B2-4EA5-A499-CCDA79135682}" srcOrd="0" destOrd="0" presId="urn:microsoft.com/office/officeart/2005/8/layout/list1"/>
    <dgm:cxn modelId="{89DEA5C9-FCC5-469C-9FB7-B1289447A016}" type="presParOf" srcId="{D3493C73-A6B2-4EA5-A499-CCDA79135682}" destId="{5A4EFC69-F834-4C5F-97D3-D454DAE79C76}" srcOrd="0" destOrd="0" presId="urn:microsoft.com/office/officeart/2005/8/layout/list1"/>
    <dgm:cxn modelId="{33CEB831-E80A-474F-8A58-DB1E21923AD4}" type="presParOf" srcId="{D3493C73-A6B2-4EA5-A499-CCDA79135682}" destId="{6CAF11A9-029D-4B6E-8F95-C8ABD89872DC}" srcOrd="1" destOrd="0" presId="urn:microsoft.com/office/officeart/2005/8/layout/list1"/>
    <dgm:cxn modelId="{D3A97AD0-BC5F-4C70-9F59-884B48BA5010}" type="presParOf" srcId="{AA6FCB18-0B0F-4472-AF4A-6A953132EFA0}" destId="{3E2670B3-C03E-45B5-9A89-4897A546003F}" srcOrd="1" destOrd="0" presId="urn:microsoft.com/office/officeart/2005/8/layout/list1"/>
    <dgm:cxn modelId="{8B637406-C021-4C36-83F7-503097CEA62C}" type="presParOf" srcId="{AA6FCB18-0B0F-4472-AF4A-6A953132EFA0}" destId="{B157A017-2044-4E43-B4BE-16767E079B91}" srcOrd="2" destOrd="0" presId="urn:microsoft.com/office/officeart/2005/8/layout/list1"/>
    <dgm:cxn modelId="{EC0119F0-08C0-46A3-92FA-298ADF8059EE}" type="presParOf" srcId="{AA6FCB18-0B0F-4472-AF4A-6A953132EFA0}" destId="{0B95BA7C-BBA9-40D3-8981-26383CD7F9AE}" srcOrd="3" destOrd="0" presId="urn:microsoft.com/office/officeart/2005/8/layout/list1"/>
    <dgm:cxn modelId="{E28E9352-1E7A-44E4-A3FC-1F8CEE9300F9}" type="presParOf" srcId="{AA6FCB18-0B0F-4472-AF4A-6A953132EFA0}" destId="{744C3D53-1160-43C2-A628-CEC94DB7F9DC}" srcOrd="4" destOrd="0" presId="urn:microsoft.com/office/officeart/2005/8/layout/list1"/>
    <dgm:cxn modelId="{7F25E583-BF67-4EDA-8B61-646A218075BA}" type="presParOf" srcId="{744C3D53-1160-43C2-A628-CEC94DB7F9DC}" destId="{AFDACCF6-8C3C-4712-856C-AE2109E1BA02}" srcOrd="0" destOrd="0" presId="urn:microsoft.com/office/officeart/2005/8/layout/list1"/>
    <dgm:cxn modelId="{F7528F89-72F9-4571-B753-16D165308E91}" type="presParOf" srcId="{744C3D53-1160-43C2-A628-CEC94DB7F9DC}" destId="{627B70FE-BE7A-482B-95ED-7802CFABE3D4}" srcOrd="1" destOrd="0" presId="urn:microsoft.com/office/officeart/2005/8/layout/list1"/>
    <dgm:cxn modelId="{41CDA29D-B7E4-4F26-8478-B1CA24C05B0D}" type="presParOf" srcId="{AA6FCB18-0B0F-4472-AF4A-6A953132EFA0}" destId="{DF726A39-5548-45EA-9264-0F90136A43B4}" srcOrd="5" destOrd="0" presId="urn:microsoft.com/office/officeart/2005/8/layout/list1"/>
    <dgm:cxn modelId="{0CF3AA24-6E92-4CB1-8578-2294E7059303}" type="presParOf" srcId="{AA6FCB18-0B0F-4472-AF4A-6A953132EFA0}" destId="{54016803-598F-4D88-A32F-75CF97674ACA}" srcOrd="6" destOrd="0" presId="urn:microsoft.com/office/officeart/2005/8/layout/list1"/>
    <dgm:cxn modelId="{6D957898-2003-4D6D-A1AC-D05D87F52AA7}" type="presParOf" srcId="{AA6FCB18-0B0F-4472-AF4A-6A953132EFA0}" destId="{EC438751-3362-46C7-A223-C34A9599FC2C}" srcOrd="7" destOrd="0" presId="urn:microsoft.com/office/officeart/2005/8/layout/list1"/>
    <dgm:cxn modelId="{6BC6BBF5-916F-4D2A-9930-61968B3EEE66}" type="presParOf" srcId="{AA6FCB18-0B0F-4472-AF4A-6A953132EFA0}" destId="{68BF891B-2861-4BDF-81A8-4F62943A58BC}" srcOrd="8" destOrd="0" presId="urn:microsoft.com/office/officeart/2005/8/layout/list1"/>
    <dgm:cxn modelId="{F4CDE239-76DF-4E15-91DD-146F8DCFBD85}" type="presParOf" srcId="{68BF891B-2861-4BDF-81A8-4F62943A58BC}" destId="{5C4543F5-E241-4D84-A021-87158D08C67C}" srcOrd="0" destOrd="0" presId="urn:microsoft.com/office/officeart/2005/8/layout/list1"/>
    <dgm:cxn modelId="{50900958-0527-43B3-850B-2622092E3BBE}" type="presParOf" srcId="{68BF891B-2861-4BDF-81A8-4F62943A58BC}" destId="{9CDA4565-E103-4276-83DF-6A878859A9B3}" srcOrd="1" destOrd="0" presId="urn:microsoft.com/office/officeart/2005/8/layout/list1"/>
    <dgm:cxn modelId="{3144704F-3DE3-4C30-8FE2-41E87E10F174}" type="presParOf" srcId="{AA6FCB18-0B0F-4472-AF4A-6A953132EFA0}" destId="{FCDBCDE2-C429-4872-B529-8F7B068F83FB}" srcOrd="9" destOrd="0" presId="urn:microsoft.com/office/officeart/2005/8/layout/list1"/>
    <dgm:cxn modelId="{59BFC190-DFEA-4146-A2F7-557C27639B19}" type="presParOf" srcId="{AA6FCB18-0B0F-4472-AF4A-6A953132EFA0}" destId="{FC713785-F203-4FA5-97E8-A218897FD09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57A017-2044-4E43-B4BE-16767E079B91}">
      <dsp:nvSpPr>
        <dsp:cNvPr id="0" name=""/>
        <dsp:cNvSpPr/>
      </dsp:nvSpPr>
      <dsp:spPr>
        <a:xfrm>
          <a:off x="0" y="412795"/>
          <a:ext cx="6552728" cy="1083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8565" tIns="166624" rIns="508565"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产线</a:t>
          </a:r>
        </a:p>
        <a:p>
          <a:pPr marL="171450" lvl="1" indent="-171450" algn="l" defTabSz="711200">
            <a:lnSpc>
              <a:spcPct val="90000"/>
            </a:lnSpc>
            <a:spcBef>
              <a:spcPct val="0"/>
            </a:spcBef>
            <a:spcAft>
              <a:spcPct val="15000"/>
            </a:spcAft>
            <a:buChar char="•"/>
          </a:pPr>
          <a:r>
            <a:rPr lang="zh-CN" altLang="en-US" sz="1600" kern="1200" dirty="0"/>
            <a:t>解决方案</a:t>
          </a:r>
        </a:p>
        <a:p>
          <a:pPr marL="171450" lvl="1" indent="-171450" algn="l" defTabSz="711200">
            <a:lnSpc>
              <a:spcPct val="90000"/>
            </a:lnSpc>
            <a:spcBef>
              <a:spcPct val="0"/>
            </a:spcBef>
            <a:spcAft>
              <a:spcPct val="15000"/>
            </a:spcAft>
            <a:buChar char="•"/>
          </a:pPr>
          <a:r>
            <a:rPr lang="zh-CN" altLang="en-US" sz="1600" kern="1200" dirty="0"/>
            <a:t>项目管理</a:t>
          </a:r>
        </a:p>
      </dsp:txBody>
      <dsp:txXfrm>
        <a:off x="0" y="412795"/>
        <a:ext cx="6552728" cy="1083600"/>
      </dsp:txXfrm>
    </dsp:sp>
    <dsp:sp modelId="{6CAF11A9-029D-4B6E-8F95-C8ABD89872DC}">
      <dsp:nvSpPr>
        <dsp:cNvPr id="0" name=""/>
        <dsp:cNvSpPr/>
      </dsp:nvSpPr>
      <dsp:spPr>
        <a:xfrm>
          <a:off x="327636" y="64636"/>
          <a:ext cx="4586909" cy="46623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3374" tIns="0" rIns="173374"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t>云应用（</a:t>
          </a:r>
          <a:r>
            <a:rPr lang="en-US" altLang="zh-CN" sz="2000" kern="1200" dirty="0"/>
            <a:t>SaaS</a:t>
          </a:r>
          <a:r>
            <a:rPr lang="zh-CN" altLang="en-US" sz="2000" kern="1200" dirty="0"/>
            <a:t>）</a:t>
          </a:r>
        </a:p>
      </dsp:txBody>
      <dsp:txXfrm>
        <a:off x="350396" y="87396"/>
        <a:ext cx="4541389" cy="420718"/>
      </dsp:txXfrm>
    </dsp:sp>
    <dsp:sp modelId="{54016803-598F-4D88-A32F-75CF97674ACA}">
      <dsp:nvSpPr>
        <dsp:cNvPr id="0" name=""/>
        <dsp:cNvSpPr/>
      </dsp:nvSpPr>
      <dsp:spPr>
        <a:xfrm>
          <a:off x="0" y="1928186"/>
          <a:ext cx="6552728" cy="16632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8565" tIns="166624" rIns="508565"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接入</a:t>
          </a:r>
        </a:p>
        <a:p>
          <a:pPr marL="171450" lvl="1" indent="-171450" algn="l" defTabSz="711200">
            <a:lnSpc>
              <a:spcPct val="90000"/>
            </a:lnSpc>
            <a:spcBef>
              <a:spcPct val="0"/>
            </a:spcBef>
            <a:spcAft>
              <a:spcPct val="15000"/>
            </a:spcAft>
            <a:buChar char="•"/>
          </a:pPr>
          <a:r>
            <a:rPr lang="zh-CN" altLang="en-US" sz="1600" kern="1200" dirty="0"/>
            <a:t>设备</a:t>
          </a:r>
        </a:p>
        <a:p>
          <a:pPr marL="171450" lvl="1" indent="-171450" algn="l" defTabSz="711200">
            <a:lnSpc>
              <a:spcPct val="90000"/>
            </a:lnSpc>
            <a:spcBef>
              <a:spcPct val="0"/>
            </a:spcBef>
            <a:spcAft>
              <a:spcPct val="15000"/>
            </a:spcAft>
            <a:buChar char="•"/>
          </a:pPr>
          <a:r>
            <a:rPr lang="zh-CN" altLang="en-US" sz="1600" kern="1200" dirty="0"/>
            <a:t>数据</a:t>
          </a:r>
        </a:p>
        <a:p>
          <a:pPr marL="171450" lvl="1" indent="-171450" algn="l" defTabSz="711200">
            <a:lnSpc>
              <a:spcPct val="90000"/>
            </a:lnSpc>
            <a:spcBef>
              <a:spcPct val="0"/>
            </a:spcBef>
            <a:spcAft>
              <a:spcPct val="15000"/>
            </a:spcAft>
            <a:buChar char="•"/>
          </a:pPr>
          <a:r>
            <a:rPr lang="zh-CN" altLang="en-US" sz="1600" kern="1200" dirty="0"/>
            <a:t>安全</a:t>
          </a:r>
        </a:p>
        <a:p>
          <a:pPr marL="171450" lvl="1" indent="-171450" algn="l" defTabSz="711200">
            <a:lnSpc>
              <a:spcPct val="90000"/>
            </a:lnSpc>
            <a:spcBef>
              <a:spcPct val="0"/>
            </a:spcBef>
            <a:spcAft>
              <a:spcPct val="15000"/>
            </a:spcAft>
            <a:buChar char="•"/>
          </a:pPr>
          <a:r>
            <a:rPr lang="zh-CN" altLang="en-US" sz="1600" kern="1200" dirty="0"/>
            <a:t>引擎</a:t>
          </a:r>
        </a:p>
      </dsp:txBody>
      <dsp:txXfrm>
        <a:off x="0" y="1928186"/>
        <a:ext cx="6552728" cy="1663200"/>
      </dsp:txXfrm>
    </dsp:sp>
    <dsp:sp modelId="{627B70FE-BE7A-482B-95ED-7802CFABE3D4}">
      <dsp:nvSpPr>
        <dsp:cNvPr id="0" name=""/>
        <dsp:cNvSpPr/>
      </dsp:nvSpPr>
      <dsp:spPr>
        <a:xfrm>
          <a:off x="327636" y="1539595"/>
          <a:ext cx="4586909" cy="50667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3374" tIns="0" rIns="173374"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t>云平台</a:t>
          </a:r>
          <a:r>
            <a:rPr lang="en-US" altLang="zh-CN" sz="2000" kern="1200" dirty="0"/>
            <a:t>(PaaS)</a:t>
          </a:r>
          <a:endParaRPr lang="zh-CN" altLang="en-US" sz="2000" kern="1200" dirty="0"/>
        </a:p>
      </dsp:txBody>
      <dsp:txXfrm>
        <a:off x="352370" y="1564329"/>
        <a:ext cx="4537441" cy="457203"/>
      </dsp:txXfrm>
    </dsp:sp>
    <dsp:sp modelId="{FC713785-F203-4FA5-97E8-A218897FD090}">
      <dsp:nvSpPr>
        <dsp:cNvPr id="0" name=""/>
        <dsp:cNvSpPr/>
      </dsp:nvSpPr>
      <dsp:spPr>
        <a:xfrm>
          <a:off x="0" y="4036339"/>
          <a:ext cx="6552728" cy="1083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8565" tIns="166624" rIns="508565"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a:t>云计算</a:t>
          </a:r>
          <a:endParaRPr lang="zh-CN" altLang="en-US" sz="1600" kern="1200" dirty="0"/>
        </a:p>
        <a:p>
          <a:pPr marL="171450" lvl="1" indent="-171450" algn="l" defTabSz="711200">
            <a:lnSpc>
              <a:spcPct val="90000"/>
            </a:lnSpc>
            <a:spcBef>
              <a:spcPct val="0"/>
            </a:spcBef>
            <a:spcAft>
              <a:spcPct val="15000"/>
            </a:spcAft>
            <a:buChar char="•"/>
          </a:pPr>
          <a:r>
            <a:rPr lang="en-US" altLang="zh-CN" sz="1600" kern="1200" dirty="0"/>
            <a:t>IoT</a:t>
          </a:r>
          <a:r>
            <a:rPr lang="zh-CN" altLang="en-US" sz="1600" kern="1200" dirty="0"/>
            <a:t>基础设施</a:t>
          </a:r>
        </a:p>
        <a:p>
          <a:pPr marL="171450" lvl="1" indent="-171450" algn="l" defTabSz="711200">
            <a:lnSpc>
              <a:spcPct val="90000"/>
            </a:lnSpc>
            <a:spcBef>
              <a:spcPct val="0"/>
            </a:spcBef>
            <a:spcAft>
              <a:spcPct val="15000"/>
            </a:spcAft>
            <a:buChar char="•"/>
          </a:pPr>
          <a:r>
            <a:rPr lang="zh-CN" altLang="en-US" sz="1600" kern="1200" dirty="0"/>
            <a:t>技术生态</a:t>
          </a:r>
        </a:p>
      </dsp:txBody>
      <dsp:txXfrm>
        <a:off x="0" y="4036339"/>
        <a:ext cx="6552728" cy="1083600"/>
      </dsp:txXfrm>
    </dsp:sp>
    <dsp:sp modelId="{9CDA4565-E103-4276-83DF-6A878859A9B3}">
      <dsp:nvSpPr>
        <dsp:cNvPr id="0" name=""/>
        <dsp:cNvSpPr/>
      </dsp:nvSpPr>
      <dsp:spPr>
        <a:xfrm>
          <a:off x="327636" y="3634586"/>
          <a:ext cx="4586909" cy="51983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3374" tIns="0" rIns="173374"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t>云资源</a:t>
          </a:r>
          <a:r>
            <a:rPr lang="en-US" altLang="zh-CN" sz="2000" kern="1200" dirty="0"/>
            <a:t>(IaaS)</a:t>
          </a:r>
          <a:endParaRPr lang="zh-CN" altLang="en-US" sz="2000" kern="1200" dirty="0"/>
        </a:p>
      </dsp:txBody>
      <dsp:txXfrm>
        <a:off x="353012" y="3659962"/>
        <a:ext cx="4536157" cy="46908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defRPr sz="1200"/>
            </a:lvl1pPr>
          </a:lstStyle>
          <a:p>
            <a:pPr fontAlgn="base"/>
            <a:endParaRPr lang="zh-CN" altLang="en-US" strike="noStrike" noProof="1"/>
          </a:p>
        </p:txBody>
      </p:sp>
      <p:sp>
        <p:nvSpPr>
          <p:cNvPr id="3075" name="日期占位符 2"/>
          <p:cNvSpPr>
            <a:spLocks noGrp="1" noChangeArrowheads="1"/>
          </p:cNvSpPr>
          <p:nvPr>
            <p:ph type="dt" idx="1"/>
          </p:nvPr>
        </p:nvSpPr>
        <p:spPr bwMode="auto">
          <a:xfrm>
            <a:off x="3884613"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defRPr sz="1200"/>
            </a:lvl1pPr>
          </a:lstStyle>
          <a:p>
            <a:pPr fontAlgn="base"/>
            <a:fld id="{8E0EA9AB-1604-41B1-90B5-8BC60D737628}" type="datetimeFigureOut">
              <a:rPr lang="zh-CN" altLang="en-US" strike="noStrike" noProof="1">
                <a:latin typeface="Arial" panose="020B0604020202020204" pitchFamily="34" charset="0"/>
                <a:ea typeface="宋体" panose="02010600030101010101" pitchFamily="2" charset="-122"/>
                <a:cs typeface="+mn-cs"/>
              </a:rPr>
              <a:pPr fontAlgn="base"/>
              <a:t>2022/9/15</a:t>
            </a:fld>
            <a:endParaRPr lang="zh-CN" altLang="en-US" strike="noStrike" noProof="1">
              <a:latin typeface="Arial" panose="020B0604020202020204" pitchFamily="34" charset="0"/>
              <a:ea typeface="宋体" panose="02010600030101010101" pitchFamily="2" charset="-122"/>
              <a:cs typeface="+mn-cs"/>
            </a:endParaRPr>
          </a:p>
        </p:txBody>
      </p:sp>
      <p:sp>
        <p:nvSpPr>
          <p:cNvPr id="3076" name="幻灯片图像占位符 3"/>
          <p:cNvSpPr>
            <a:spLocks noGrp="1" noRot="1" noChangeAspect="1"/>
          </p:cNvSpPr>
          <p:nvPr>
            <p:ph type="sldImg"/>
          </p:nvPr>
        </p:nvSpPr>
        <p:spPr>
          <a:xfrm>
            <a:off x="1143000" y="685800"/>
            <a:ext cx="4572000" cy="3429000"/>
          </a:xfrm>
          <a:prstGeom prst="rect">
            <a:avLst/>
          </a:prstGeom>
          <a:noFill/>
          <a:ln w="12700">
            <a:noFill/>
          </a:ln>
        </p:spPr>
      </p:sp>
      <p:sp>
        <p:nvSpPr>
          <p:cNvPr id="3077" name="备注占位符 4"/>
          <p:cNvSpPr>
            <a:spLocks noGrp="1"/>
          </p:cNvSpPr>
          <p:nvPr>
            <p:ph type="body" sz="quarter"/>
          </p:nvPr>
        </p:nvSpPr>
        <p:spPr>
          <a:xfrm>
            <a:off x="685800" y="4343400"/>
            <a:ext cx="5486400" cy="4114800"/>
          </a:xfrm>
          <a:prstGeom prst="rect">
            <a:avLst/>
          </a:prstGeom>
          <a:noFill/>
          <a:ln w="12700">
            <a:noFill/>
          </a:ln>
        </p:spPr>
        <p:txBody>
          <a:bodyPr wrap="square" lIns="91440" tIns="45720" rIns="91440" bIns="45720" anchor="ctr"/>
          <a:lstStyle/>
          <a:p>
            <a:pPr lvl="0"/>
            <a:r>
              <a:rPr lang="zh-CN" altLang="en-US"/>
              <a:t>单击此处编辑母版文本样式</a:t>
            </a:r>
          </a:p>
          <a:p>
            <a:pPr lvl="1" indent="0"/>
            <a:r>
              <a:rPr lang="zh-CN" altLang="en-US"/>
              <a:t>第二级</a:t>
            </a:r>
          </a:p>
          <a:p>
            <a:pPr lvl="2" indent="0"/>
            <a:r>
              <a:rPr lang="zh-CN" altLang="en-US"/>
              <a:t>第三级</a:t>
            </a:r>
          </a:p>
          <a:p>
            <a:pPr lvl="3" indent="0"/>
            <a:r>
              <a:rPr lang="zh-CN" altLang="en-US"/>
              <a:t>第四级</a:t>
            </a:r>
          </a:p>
          <a:p>
            <a:pPr lvl="4" indent="0"/>
            <a:r>
              <a:rPr lang="zh-CN" altLang="en-US"/>
              <a:t>第五级</a:t>
            </a:r>
            <a:endParaRPr lang="en-US" altLang="zh-CN"/>
          </a:p>
        </p:txBody>
      </p:sp>
      <p:sp>
        <p:nvSpPr>
          <p:cNvPr id="3078" name="页脚占位符 5"/>
          <p:cNvSpPr>
            <a:spLocks noGrp="1" noChangeArrowheads="1"/>
          </p:cNvSpPr>
          <p:nvPr>
            <p:ph type="ftr" sz="quarter" idx="4"/>
          </p:nvPr>
        </p:nvSpPr>
        <p:spPr bwMode="auto">
          <a:xfrm>
            <a:off x="0" y="8685213"/>
            <a:ext cx="2971800" cy="457200"/>
          </a:xfrm>
          <a:prstGeom prst="rect">
            <a:avLst/>
          </a:prstGeom>
          <a:noFill/>
          <a:ln w="9525">
            <a:noFill/>
            <a:miter lim="800000"/>
          </a:ln>
        </p:spPr>
        <p:txBody>
          <a:bodyPr vert="horz" wrap="square" lIns="91440" tIns="45720" rIns="91440" bIns="45720" numCol="1" anchor="b" anchorCtr="0" compatLnSpc="1"/>
          <a:lstStyle>
            <a:lvl1pPr eaLnBrk="1" hangingPunct="1">
              <a:defRPr sz="1200"/>
            </a:lvl1pPr>
          </a:lstStyle>
          <a:p>
            <a:pPr fontAlgn="base"/>
            <a:endParaRPr lang="zh-CN" altLang="en-US" strike="noStrike" noProof="1"/>
          </a:p>
        </p:txBody>
      </p:sp>
      <p:sp>
        <p:nvSpPr>
          <p:cNvPr id="3079" name="灯片编号占位符 6"/>
          <p:cNvSpPr>
            <a:spLocks noGrp="1" noChangeArrowheads="1"/>
          </p:cNvSpPr>
          <p:nvPr>
            <p:ph type="sldNum" sz="quarter" idx="5"/>
          </p:nvPr>
        </p:nvSpPr>
        <p:spPr bwMode="auto">
          <a:xfrm>
            <a:off x="3884613" y="8685213"/>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defRPr sz="1200"/>
            </a:lvl1pPr>
          </a:lstStyle>
          <a:p>
            <a:pPr fontAlgn="base"/>
            <a:fld id="{477C048F-ABAE-4C2F-B8CF-E215B8181615}"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extLst>
      <p:ext uri="{BB962C8B-B14F-4D97-AF65-F5344CB8AC3E}">
        <p14:creationId xmlns:p14="http://schemas.microsoft.com/office/powerpoint/2010/main" val="1459808536"/>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28032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tabLst>
                <a:tab pos="3337560" algn="l"/>
              </a:tabLs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2016</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的另外一件大事，</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NB-IoT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的主要标准冻结，意味着</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NB-IoT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可以大规模的推广使用。</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3143072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a:t>
            </a:r>
            <a:r>
              <a:rPr lang="en-US" altLang="zh-CN" dirty="0" err="1"/>
              <a:t>nb-iot</a:t>
            </a:r>
            <a:r>
              <a:rPr lang="zh-CN" altLang="en-US" dirty="0"/>
              <a:t>的应用，有助于推进网络强国和制造强国建设，促进大众创业和万众创新的发展。</a:t>
            </a:r>
          </a:p>
          <a:p>
            <a:r>
              <a:rPr lang="zh-CN" altLang="en-US" dirty="0"/>
              <a:t>大家要注意到，国家把物联网应用往工业领域去引领。物联网在民用领域做的非常好了，例如共享单车。工业领域有很大的前景可挖。</a:t>
            </a:r>
          </a:p>
          <a:p>
            <a:r>
              <a:rPr lang="zh-CN" altLang="en-US" dirty="0"/>
              <a:t>一年之后，</a:t>
            </a:r>
            <a:r>
              <a:rPr lang="en-US" altLang="zh-CN" dirty="0"/>
              <a:t>2018</a:t>
            </a:r>
            <a:r>
              <a:rPr lang="zh-CN" altLang="en-US" dirty="0"/>
              <a:t>年，中国印发</a:t>
            </a:r>
            <a:r>
              <a:rPr lang="en-US" altLang="zh-CN" dirty="0"/>
              <a:t>《</a:t>
            </a:r>
            <a:r>
              <a:rPr lang="zh-CN" altLang="en-US" dirty="0"/>
              <a:t>工业互联网发展行动计划（</a:t>
            </a:r>
            <a:r>
              <a:rPr lang="en-US" altLang="zh-CN" dirty="0"/>
              <a:t>2018-2020</a:t>
            </a:r>
            <a:r>
              <a:rPr lang="zh-CN" altLang="en-US" dirty="0"/>
              <a:t>）</a:t>
            </a:r>
            <a:r>
              <a:rPr lang="en-US" altLang="zh-CN" dirty="0"/>
              <a:t>》</a:t>
            </a:r>
            <a:r>
              <a:rPr lang="zh-CN" altLang="en-US" dirty="0"/>
              <a:t>可以看出国家对这件事的重视程度，以及这件事的迫切性。</a:t>
            </a:r>
          </a:p>
          <a:p>
            <a:endParaRPr lang="zh-CN" altLang="en-US" dirty="0"/>
          </a:p>
        </p:txBody>
      </p:sp>
    </p:spTree>
    <p:extLst>
      <p:ext uri="{BB962C8B-B14F-4D97-AF65-F5344CB8AC3E}">
        <p14:creationId xmlns:p14="http://schemas.microsoft.com/office/powerpoint/2010/main" val="3117286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34427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由上面的介绍可以看出，物联网的发展经历了两次浪潮，一次是</a:t>
            </a:r>
            <a:r>
              <a:rPr lang="en-US" altLang="zh-CN" dirty="0"/>
              <a:t>2009</a:t>
            </a:r>
            <a:r>
              <a:rPr lang="zh-CN" altLang="en-US" dirty="0"/>
              <a:t>，美国中国政府倡导下，经历了一次发展。</a:t>
            </a:r>
            <a:r>
              <a:rPr lang="en-US" altLang="zh-CN" dirty="0"/>
              <a:t>2016</a:t>
            </a:r>
            <a:r>
              <a:rPr lang="zh-CN" altLang="en-US" dirty="0"/>
              <a:t>至今，又兴起了新的浪潮。</a:t>
            </a:r>
          </a:p>
          <a:p>
            <a:r>
              <a:rPr lang="zh-CN" altLang="en-US" dirty="0"/>
              <a:t>这个浪潮总结起来背后有两个推手，一个是技术推手。低功耗广域物联技术，从物联网基础架构层面，提供了物联网的基础，这两个技术的应用就是给我们物联网的应用修通了高速干道和支路在内的所有基础设施。第二个推手是行业应用，包括工业领域和电力系统领域的应用。将物联网从改变人们的生活到改变生产方式，推进社会经济发展。</a:t>
            </a:r>
          </a:p>
          <a:p>
            <a:endParaRPr lang="zh-CN" altLang="en-US" dirty="0"/>
          </a:p>
        </p:txBody>
      </p:sp>
    </p:spTree>
    <p:extLst>
      <p:ext uri="{BB962C8B-B14F-4D97-AF65-F5344CB8AC3E}">
        <p14:creationId xmlns:p14="http://schemas.microsoft.com/office/powerpoint/2010/main" val="2144345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39444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感：最低层的，对传感器数据的一个获取，先通过传感器把数据得到。联：得到数据以后怎么样把数据传输出去。传出去之后就到了第三层次，知。知就是怎么样用这些数据，把这些数据里面蕴含的信息找出来。控：信息获得之后，我怎么样用他发挥作用，反过来控制我们的系统，让整个系统更加智能。</a:t>
            </a:r>
          </a:p>
        </p:txBody>
      </p:sp>
    </p:spTree>
    <p:extLst>
      <p:ext uri="{BB962C8B-B14F-4D97-AF65-F5344CB8AC3E}">
        <p14:creationId xmlns:p14="http://schemas.microsoft.com/office/powerpoint/2010/main" val="2913744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这张图是物联网的体系架构。最底下是感知层，然后网络，服务层。跟感联知控是一一对应的，感知层传感设备获取外部的数据。获取外部的数据，通过网络层接入到云端。</a:t>
            </a:r>
          </a:p>
          <a:p>
            <a:r>
              <a:rPr lang="zh-CN" altLang="en-US" dirty="0"/>
              <a:t>管理平台这层主要是数据管理 设备管理 空间信息管理等等。</a:t>
            </a:r>
          </a:p>
          <a:p>
            <a:r>
              <a:rPr lang="zh-CN" altLang="en-US" dirty="0"/>
              <a:t>服务层：提供各类应用服务。物流供应服务等，农业服务，环境监测等。构成了整个物联网的体系架构</a:t>
            </a:r>
          </a:p>
          <a:p>
            <a:endParaRPr lang="zh-CN" altLang="en-US" dirty="0"/>
          </a:p>
        </p:txBody>
      </p:sp>
    </p:spTree>
    <p:extLst>
      <p:ext uri="{BB962C8B-B14F-4D97-AF65-F5344CB8AC3E}">
        <p14:creationId xmlns:p14="http://schemas.microsoft.com/office/powerpoint/2010/main" val="1824028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说完体系架构之后就不得不说云平台。对物联物来说发挥者越来越重要的作用。以前做物联网会忽略云平台的作用。很多大型企业开始重视云平台的开发。比如：华为，阿里云，中移物联，亚马逊，谷歌，</a:t>
            </a:r>
            <a:r>
              <a:rPr lang="en-US" altLang="zh-CN" dirty="0"/>
              <a:t>IBM</a:t>
            </a:r>
            <a:r>
              <a:rPr lang="zh-CN" altLang="en-US" dirty="0"/>
              <a:t>，思科，微软。他们都在发展物联物云平台。</a:t>
            </a:r>
            <a:endParaRPr lang="en-US" altLang="zh-CN" dirty="0"/>
          </a:p>
        </p:txBody>
      </p:sp>
    </p:spTree>
    <p:extLst>
      <p:ext uri="{BB962C8B-B14F-4D97-AF65-F5344CB8AC3E}">
        <p14:creationId xmlns:p14="http://schemas.microsoft.com/office/powerpoint/2010/main" val="709858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云平台有三个层次，最低层是云资源，提供云计算的基础硬件设施。包括计算存储资源等等。云平台的第二个层次是</a:t>
            </a:r>
            <a:r>
              <a:rPr lang="en-US" altLang="zh-CN" dirty="0"/>
              <a:t>PAAS,</a:t>
            </a:r>
            <a:r>
              <a:rPr lang="zh-CN" altLang="en-US" dirty="0"/>
              <a:t>提供基础的数据服务，比如接入服务。。最上面是</a:t>
            </a:r>
            <a:r>
              <a:rPr lang="en-US" altLang="zh-CN" dirty="0"/>
              <a:t>SAAS</a:t>
            </a:r>
          </a:p>
          <a:p>
            <a:r>
              <a:rPr lang="zh-CN" altLang="en-US" dirty="0"/>
              <a:t>可以说物联物云平台已经成为物联网里面至关重要不可忽略的一块。物联物云平台成为物联物发展的战略要塞</a:t>
            </a:r>
          </a:p>
          <a:p>
            <a:endParaRPr lang="zh-CN" altLang="en-US" dirty="0"/>
          </a:p>
        </p:txBody>
      </p:sp>
    </p:spTree>
    <p:extLst>
      <p:ext uri="{BB962C8B-B14F-4D97-AF65-F5344CB8AC3E}">
        <p14:creationId xmlns:p14="http://schemas.microsoft.com/office/powerpoint/2010/main" val="512766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9871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要实现物联网，离不开的是物联网云平台。一般情况下</a:t>
            </a:r>
            <a:r>
              <a:rPr lang="en-US" altLang="zh-CN" dirty="0"/>
              <a:t>,</a:t>
            </a:r>
            <a:r>
              <a:rPr lang="zh-CN" altLang="en-US" dirty="0"/>
              <a:t>用手机无法和非同一个局域网下的其他硬件设备直接点对点通信</a:t>
            </a:r>
            <a:r>
              <a:rPr lang="en-US" altLang="zh-CN" dirty="0"/>
              <a:t>.</a:t>
            </a:r>
            <a:r>
              <a:rPr lang="zh-CN" altLang="en-US" dirty="0"/>
              <a:t>需要一个位于互联网上的服务器做中转</a:t>
            </a:r>
            <a:r>
              <a:rPr lang="en-US" altLang="zh-CN" dirty="0"/>
              <a:t>.</a:t>
            </a:r>
            <a:r>
              <a:rPr lang="zh-CN" altLang="en-US" dirty="0"/>
              <a:t>这个服务器就是现在流行的所谓物联网云端。那物联网云平台是如何工作的呢？在每个共享单车的锁里都有一个</a:t>
            </a:r>
            <a:r>
              <a:rPr lang="en-US" altLang="zh-CN" dirty="0"/>
              <a:t>GSM</a:t>
            </a:r>
            <a:r>
              <a:rPr lang="zh-CN" altLang="en-US" dirty="0"/>
              <a:t>模块，这个模块让锁可以通过</a:t>
            </a:r>
            <a:r>
              <a:rPr lang="en-US" altLang="zh-CN" dirty="0"/>
              <a:t>2G</a:t>
            </a:r>
            <a:r>
              <a:rPr lang="zh-CN" altLang="en-US" dirty="0"/>
              <a:t>信号与物联网云平台建立通讯。用户使用</a:t>
            </a:r>
            <a:r>
              <a:rPr lang="en-US" altLang="zh-CN" dirty="0"/>
              <a:t>APP</a:t>
            </a:r>
            <a:r>
              <a:rPr lang="zh-CN" altLang="en-US" dirty="0"/>
              <a:t>扫码之后，手机会向云端发送开锁请求，云端在验证了用户的身份信息之后会通过网络发送开锁的命令给锁，锁收到命令后自动开锁，整个过程不超过</a:t>
            </a:r>
            <a:r>
              <a:rPr lang="en-US" altLang="zh-CN" dirty="0"/>
              <a:t>3</a:t>
            </a:r>
            <a:r>
              <a:rPr lang="zh-CN" altLang="en-US" dirty="0"/>
              <a:t>秒。云平台会一直通过互联网监控单车锁的位置信息和状态，用户关锁之后云平台会自动计算费用和行程信息，即时发送到用户的手机</a:t>
            </a:r>
            <a:r>
              <a:rPr lang="en-US" altLang="zh-CN" dirty="0"/>
              <a:t>APP</a:t>
            </a:r>
            <a:r>
              <a:rPr lang="zh-CN" altLang="en-US" dirty="0"/>
              <a:t>。另外，共享单车的运营管理人员也可以通过云端统一管理区域内所有的共享单车，获取单车的使用状态、位置和收入数据情况。</a:t>
            </a:r>
          </a:p>
        </p:txBody>
      </p:sp>
    </p:spTree>
    <p:extLst>
      <p:ext uri="{BB962C8B-B14F-4D97-AF65-F5344CB8AC3E}">
        <p14:creationId xmlns:p14="http://schemas.microsoft.com/office/powerpoint/2010/main" val="36564366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通信与组网技术的一个概况，横轴是传输距离，纵轴是传输速率。我从传输距离来看，距离比较近的有，中等距离，几十米数量级，距离再远的是。。还有最近的热火的</a:t>
            </a:r>
            <a:r>
              <a:rPr lang="en-US" altLang="zh-CN" dirty="0"/>
              <a:t>LPWA. Low-Power Wide-Area </a:t>
            </a:r>
            <a:r>
              <a:rPr lang="zh-CN" altLang="en-US" dirty="0"/>
              <a:t>，低功率广域物联。传输速率。中等距离的</a:t>
            </a:r>
            <a:r>
              <a:rPr lang="en-US" altLang="zh-CN" dirty="0" err="1"/>
              <a:t>WiFi</a:t>
            </a:r>
            <a:r>
              <a:rPr lang="zh-CN" altLang="en-US" dirty="0"/>
              <a:t>要快。下面展开来讲。</a:t>
            </a:r>
          </a:p>
        </p:txBody>
      </p:sp>
    </p:spTree>
    <p:extLst>
      <p:ext uri="{BB962C8B-B14F-4D97-AF65-F5344CB8AC3E}">
        <p14:creationId xmlns:p14="http://schemas.microsoft.com/office/powerpoint/2010/main" val="1358756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射频识别技术讲物联网最早的时候用的技术，后来物联网的内涵得到发展，不仅仅指射频识别技术。</a:t>
            </a:r>
          </a:p>
        </p:txBody>
      </p:sp>
    </p:spTree>
    <p:extLst>
      <p:ext uri="{BB962C8B-B14F-4D97-AF65-F5344CB8AC3E}">
        <p14:creationId xmlns:p14="http://schemas.microsoft.com/office/powerpoint/2010/main" val="4073250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射频识别技术原理是阅读器发送特定频率的电磁波给标签，标签里面的电路获得电磁波的能量，把标签里面的</a:t>
            </a:r>
            <a:r>
              <a:rPr lang="en-US" altLang="zh-CN" dirty="0"/>
              <a:t>ID</a:t>
            </a:r>
            <a:r>
              <a:rPr lang="zh-CN" altLang="en-US" dirty="0"/>
              <a:t>返回给阅读器。实现了识别。</a:t>
            </a:r>
          </a:p>
        </p:txBody>
      </p:sp>
    </p:spTree>
    <p:extLst>
      <p:ext uri="{BB962C8B-B14F-4D97-AF65-F5344CB8AC3E}">
        <p14:creationId xmlns:p14="http://schemas.microsoft.com/office/powerpoint/2010/main" val="71031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402389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对于安防行业来说，</a:t>
            </a:r>
            <a:r>
              <a:rPr lang="en-US" altLang="zh-CN" dirty="0"/>
              <a:t>RFID</a:t>
            </a:r>
            <a:r>
              <a:rPr lang="zh-CN" altLang="en-US" dirty="0"/>
              <a:t>技术成熟、稳定，用作门禁系统的卡片中附带信息，用于身份识别权限管理。使用电子标签可以快速有效地识别人员身份，简化了出入手续，提高了工作效率。</a:t>
            </a:r>
          </a:p>
          <a:p>
            <a:r>
              <a:rPr lang="zh-CN" altLang="en-US" dirty="0"/>
              <a:t>射频识别技术还可以应用于动物的跟踪管理。将用小玻璃封装的电子标签植于动物皮下，可以标识牲畜，监测动物健康状况等重要信息，为牧场的现代化管理提供了可靠的技术手段。在大型养殖场，可以通过采用射频识别技术建立饲养档案、预防接种档案等，达到高效、自动化管理牲畜的目的，同时为食品安全提供保障。</a:t>
            </a:r>
          </a:p>
          <a:p>
            <a:endParaRPr lang="zh-CN" altLang="en-US" dirty="0"/>
          </a:p>
        </p:txBody>
      </p:sp>
    </p:spTree>
    <p:extLst>
      <p:ext uri="{BB962C8B-B14F-4D97-AF65-F5344CB8AC3E}">
        <p14:creationId xmlns:p14="http://schemas.microsoft.com/office/powerpoint/2010/main" val="2045550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48430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14800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860255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16054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除了技术上的竞争之外，还有生态的竞争。</a:t>
            </a:r>
            <a:r>
              <a:rPr lang="en-US" altLang="zh-CN" dirty="0"/>
              <a:t>.</a:t>
            </a:r>
            <a:r>
              <a:rPr lang="zh-CN" altLang="en-US" dirty="0"/>
              <a:t>一进家，全是小米的生态，只要连上小米的路由器就可以找到所有的设备。</a:t>
            </a:r>
          </a:p>
        </p:txBody>
      </p:sp>
    </p:spTree>
    <p:extLst>
      <p:ext uri="{BB962C8B-B14F-4D97-AF65-F5344CB8AC3E}">
        <p14:creationId xmlns:p14="http://schemas.microsoft.com/office/powerpoint/2010/main" val="4251303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63311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Zigbee</a:t>
            </a:r>
            <a:r>
              <a:rPr lang="zh-CN" altLang="en-US" dirty="0"/>
              <a:t>技术在过去的十几年来论文、实际系统设计也是相当的火爆。最近两年此技术的应用性下降，主要在组网和可靠性方面还存在一定的问题。而且</a:t>
            </a:r>
            <a:r>
              <a:rPr lang="en-US" altLang="zh-CN" dirty="0" err="1"/>
              <a:t>zigbee</a:t>
            </a:r>
            <a:r>
              <a:rPr lang="en-US" altLang="zh-CN" dirty="0"/>
              <a:t> </a:t>
            </a:r>
            <a:r>
              <a:rPr lang="zh-CN" altLang="en-US" dirty="0"/>
              <a:t>对后期维护要求比较高。</a:t>
            </a:r>
          </a:p>
        </p:txBody>
      </p:sp>
    </p:spTree>
    <p:extLst>
      <p:ext uri="{BB962C8B-B14F-4D97-AF65-F5344CB8AC3E}">
        <p14:creationId xmlns:p14="http://schemas.microsoft.com/office/powerpoint/2010/main" val="3460218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48289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人的连接，我们每天都可以充电的。物放在那里是没有人为他充电的，我们希望一块电池放在那里用好几年，所以</a:t>
            </a:r>
            <a:r>
              <a:rPr lang="en-US" altLang="zh-CN" dirty="0"/>
              <a:t>2</a:t>
            </a:r>
            <a:r>
              <a:rPr lang="zh-CN" altLang="en-US" dirty="0"/>
              <a:t>，</a:t>
            </a:r>
            <a:r>
              <a:rPr lang="en-US" altLang="zh-CN" dirty="0"/>
              <a:t>3</a:t>
            </a:r>
            <a:r>
              <a:rPr lang="zh-CN" altLang="en-US" dirty="0"/>
              <a:t>，</a:t>
            </a:r>
            <a:r>
              <a:rPr lang="en-US" altLang="zh-CN" dirty="0"/>
              <a:t>4g</a:t>
            </a:r>
            <a:r>
              <a:rPr lang="zh-CN" altLang="en-US" dirty="0"/>
              <a:t>不太适用。</a:t>
            </a:r>
          </a:p>
        </p:txBody>
      </p:sp>
    </p:spTree>
    <p:extLst>
      <p:ext uri="{BB962C8B-B14F-4D97-AF65-F5344CB8AC3E}">
        <p14:creationId xmlns:p14="http://schemas.microsoft.com/office/powerpoint/2010/main" val="40823496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所以这几年非常热门的低功耗广义物联兴起。</a:t>
            </a:r>
          </a:p>
        </p:txBody>
      </p:sp>
    </p:spTree>
    <p:extLst>
      <p:ext uri="{BB962C8B-B14F-4D97-AF65-F5344CB8AC3E}">
        <p14:creationId xmlns:p14="http://schemas.microsoft.com/office/powerpoint/2010/main" val="11367771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最后我们看这张大图，我们可以看出，</a:t>
            </a:r>
            <a:r>
              <a:rPr lang="en-US" altLang="zh-CN" dirty="0"/>
              <a:t>RFID</a:t>
            </a:r>
            <a:r>
              <a:rPr lang="zh-CN" altLang="en-US" dirty="0"/>
              <a:t>近距离的物联，蓝牙</a:t>
            </a:r>
            <a:r>
              <a:rPr lang="en-US" altLang="zh-CN" dirty="0" err="1"/>
              <a:t>WiFi</a:t>
            </a:r>
            <a:r>
              <a:rPr lang="zh-CN" altLang="en-US" dirty="0"/>
              <a:t>智能家居，室内的连接。</a:t>
            </a:r>
            <a:r>
              <a:rPr lang="en-US" altLang="zh-CN" dirty="0"/>
              <a:t>Zigbee</a:t>
            </a:r>
            <a:r>
              <a:rPr lang="zh-CN" altLang="en-US" dirty="0"/>
              <a:t>主要用于工业场景，这几年有被取代的趋势。比如</a:t>
            </a:r>
            <a:r>
              <a:rPr lang="en-US" altLang="zh-CN" dirty="0" err="1"/>
              <a:t>WiFi</a:t>
            </a:r>
            <a:r>
              <a:rPr lang="zh-CN" altLang="en-US" dirty="0"/>
              <a:t>和</a:t>
            </a:r>
            <a:r>
              <a:rPr lang="en-US" altLang="zh-CN" dirty="0"/>
              <a:t>Lora</a:t>
            </a:r>
            <a:r>
              <a:rPr lang="zh-CN" altLang="en-US" dirty="0"/>
              <a:t>。传统蜂窝无线网络的是功耗问题。最近学术界和工业界的热点。后面的我们会讨论。</a:t>
            </a:r>
          </a:p>
        </p:txBody>
      </p:sp>
    </p:spTree>
    <p:extLst>
      <p:ext uri="{BB962C8B-B14F-4D97-AF65-F5344CB8AC3E}">
        <p14:creationId xmlns:p14="http://schemas.microsoft.com/office/powerpoint/2010/main" val="34655057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55431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上一节讲了物联网的通信和组网技术。我们现在来看物联网技术发展有哪些新的特征？第一个特征呢，就是物联网主干架构的普及。主干架构一个是</a:t>
            </a:r>
            <a:r>
              <a:rPr lang="en-US" altLang="zh-CN" dirty="0" err="1"/>
              <a:t>nbiot</a:t>
            </a:r>
            <a:r>
              <a:rPr lang="en-US" altLang="zh-CN" dirty="0"/>
              <a:t>,</a:t>
            </a:r>
            <a:r>
              <a:rPr lang="zh-CN" altLang="en-US" dirty="0"/>
              <a:t>一个是</a:t>
            </a:r>
            <a:r>
              <a:rPr lang="en-US" altLang="zh-CN" dirty="0"/>
              <a:t>Lora</a:t>
            </a:r>
            <a:r>
              <a:rPr lang="zh-CN" altLang="en-US" dirty="0"/>
              <a:t>。早些时候做物联网，我们总是要自己搭一个</a:t>
            </a:r>
            <a:r>
              <a:rPr lang="en-US" altLang="zh-CN" dirty="0" err="1"/>
              <a:t>zigbee</a:t>
            </a:r>
            <a:r>
              <a:rPr lang="zh-CN" altLang="en-US" dirty="0"/>
              <a:t>或者</a:t>
            </a:r>
            <a:r>
              <a:rPr lang="en-US" altLang="zh-CN" dirty="0" err="1"/>
              <a:t>wifi</a:t>
            </a:r>
            <a:r>
              <a:rPr lang="en-US" altLang="zh-CN" dirty="0"/>
              <a:t> </a:t>
            </a:r>
            <a:r>
              <a:rPr lang="zh-CN" altLang="en-US" dirty="0"/>
              <a:t>的小范围内的网络。</a:t>
            </a:r>
            <a:r>
              <a:rPr lang="en-US" altLang="zh-CN" dirty="0" err="1"/>
              <a:t>Nbiot</a:t>
            </a:r>
            <a:r>
              <a:rPr lang="zh-CN" altLang="en-US" dirty="0"/>
              <a:t>由运行商实现的主干物联网。通过这个物联网可以直接联到主干网络中，使连接的繁琐程度大大减轻。</a:t>
            </a:r>
          </a:p>
          <a:p>
            <a:endParaRPr lang="zh-CN" altLang="en-US" dirty="0"/>
          </a:p>
        </p:txBody>
      </p:sp>
    </p:spTree>
    <p:extLst>
      <p:ext uri="{BB962C8B-B14F-4D97-AF65-F5344CB8AC3E}">
        <p14:creationId xmlns:p14="http://schemas.microsoft.com/office/powerpoint/2010/main" val="35004929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趋势是云服务的广泛使用。云已经变成一个不可忽略的重要部分。传统的做物联网搞个终端，采集再到上位机已经渐渐的不再用了，现在上位机已经很少使用，基本数据都要上云。上面两点是从物联网的架构来看，下面从技术方面看看物联网有什么新的趋势。</a:t>
            </a:r>
          </a:p>
        </p:txBody>
      </p:sp>
    </p:spTree>
    <p:extLst>
      <p:ext uri="{BB962C8B-B14F-4D97-AF65-F5344CB8AC3E}">
        <p14:creationId xmlns:p14="http://schemas.microsoft.com/office/powerpoint/2010/main" val="4042978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第一个是物联网操作系统功能越来越丰富，已经非常重要。物联网平台的提供各种服务接口的综合能力越来越重要。这是两个特征。</a:t>
            </a:r>
          </a:p>
        </p:txBody>
      </p:sp>
    </p:spTree>
    <p:extLst>
      <p:ext uri="{BB962C8B-B14F-4D97-AF65-F5344CB8AC3E}">
        <p14:creationId xmlns:p14="http://schemas.microsoft.com/office/powerpoint/2010/main" val="18468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会有这两个特征呢？接下来我们看看物联网应用开发的挑战。终端碎片化使得我们的开发流程变的非常繁琐。对于每种不同的传感器，不同的网络，不同的平台，我都要一次次的去开发，大量的开发人员花了很多时间做了很多重复性的工作，使开发效率变的非常低。怎么应对碎片化呢？就是通过物联网操作系统和云平台的建设来应对。</a:t>
            </a:r>
          </a:p>
        </p:txBody>
      </p:sp>
    </p:spTree>
    <p:extLst>
      <p:ext uri="{BB962C8B-B14F-4D97-AF65-F5344CB8AC3E}">
        <p14:creationId xmlns:p14="http://schemas.microsoft.com/office/powerpoint/2010/main" val="544785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描绘了一个物物互联的世界。这样你的相机丢了，你就可以很容易找到他。</a:t>
            </a:r>
          </a:p>
        </p:txBody>
      </p:sp>
    </p:spTree>
    <p:extLst>
      <p:ext uri="{BB962C8B-B14F-4D97-AF65-F5344CB8AC3E}">
        <p14:creationId xmlns:p14="http://schemas.microsoft.com/office/powerpoint/2010/main" val="37665128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智能手机为什么发展如此迅速，安卓和</a:t>
            </a:r>
            <a:r>
              <a:rPr lang="en-US" altLang="zh-CN" dirty="0"/>
              <a:t>iOS</a:t>
            </a:r>
            <a:r>
              <a:rPr lang="zh-CN" altLang="en-US" dirty="0"/>
              <a:t>形成了非常好的行业生态，这个生态一旦建立起来，可以在各个行业迅速发展起来。物联网也是一样的，物联网操作系统会成为行业生态建设的主导者。</a:t>
            </a:r>
          </a:p>
        </p:txBody>
      </p:sp>
    </p:spTree>
    <p:extLst>
      <p:ext uri="{BB962C8B-B14F-4D97-AF65-F5344CB8AC3E}">
        <p14:creationId xmlns:p14="http://schemas.microsoft.com/office/powerpoint/2010/main" val="2852980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云平台的作用也是非常重要的，这里我们再举一个例子。阿里的物联网套件的例子。阿里的物联网套件。。。大家可以看一下，这些功能都很重要。物联网设备功耗都很低，但是要支持长连接，需要物联网平台配合。百万消息并发，支持大量的连接，不会挂掉。</a:t>
            </a:r>
          </a:p>
        </p:txBody>
      </p:sp>
    </p:spTree>
    <p:extLst>
      <p:ext uri="{BB962C8B-B14F-4D97-AF65-F5344CB8AC3E}">
        <p14:creationId xmlns:p14="http://schemas.microsoft.com/office/powerpoint/2010/main" val="19745157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改进的不仅仅是技术，而是开发模式。我们先来回顾一下以前的开发模式，在以前的开发模式中，比如我要做一个系统，我要先，，。但是现在的开发模式呢</a:t>
            </a:r>
            <a:r>
              <a:rPr lang="en-US" altLang="zh-CN" dirty="0"/>
              <a:t>,</a:t>
            </a:r>
            <a:r>
              <a:rPr lang="zh-CN" altLang="en-US" dirty="0"/>
              <a:t>现在平台上面定义产品物模型，这样在终端上面关于传感器数据采集，通信啊，这些都不需要在终端上面些嵌入式代码了，而是在平台上直接生成。以</a:t>
            </a:r>
            <a:r>
              <a:rPr lang="en-US" altLang="zh-CN" dirty="0" err="1"/>
              <a:t>sdk</a:t>
            </a:r>
            <a:r>
              <a:rPr lang="en-US" altLang="zh-CN" dirty="0"/>
              <a:t>.</a:t>
            </a:r>
            <a:r>
              <a:rPr lang="zh-CN" altLang="en-US" dirty="0"/>
              <a:t>方式下发到终端上面，不需要硬件软件再做联调。这样减少了软硬件编码出现问题的概率。这样云端融合的开发模式，工作量大大减少，会改变未来物联网开发模式。</a:t>
            </a:r>
          </a:p>
        </p:txBody>
      </p:sp>
    </p:spTree>
    <p:extLst>
      <p:ext uri="{BB962C8B-B14F-4D97-AF65-F5344CB8AC3E}">
        <p14:creationId xmlns:p14="http://schemas.microsoft.com/office/powerpoint/2010/main" val="28701903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两种例子。第一个</a:t>
            </a:r>
            <a:r>
              <a:rPr lang="en-US" altLang="zh-CN" dirty="0" err="1"/>
              <a:t>nbiot</a:t>
            </a:r>
            <a:r>
              <a:rPr lang="zh-CN" altLang="en-US" dirty="0"/>
              <a:t>充电桩改造。把传统的没有物联的投币的充电桩改成能够支持各种支付方式，能够从远端进行控制的充电桩。在原先的充电桩加入</a:t>
            </a:r>
            <a:r>
              <a:rPr lang="en-US" altLang="zh-CN" dirty="0" err="1"/>
              <a:t>nbiot</a:t>
            </a:r>
            <a:r>
              <a:rPr lang="zh-CN" altLang="en-US" dirty="0"/>
              <a:t>传输采集控制模块。采集的是当前的电量 控制的是开闭充电的过程。在终端来看不是特别复杂，复杂的是平台端，有个复杂的业务流程。就是最上层的应用层。在管理页面中每个充电桩实时数据都能看到。能够把长期的数据利用起来，比如哪个区域充电桩用的比较多，哪个地方比较少，下次改造的时候可以减少投入</a:t>
            </a:r>
          </a:p>
        </p:txBody>
      </p:sp>
    </p:spTree>
    <p:extLst>
      <p:ext uri="{BB962C8B-B14F-4D97-AF65-F5344CB8AC3E}">
        <p14:creationId xmlns:p14="http://schemas.microsoft.com/office/powerpoint/2010/main" val="2404626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之前传统的机械水表，他的数据没法上云，而上云之后的数据，可以成为智慧城市建设的支撑。包括气表，电表。</a:t>
            </a:r>
            <a:r>
              <a:rPr lang="en-US" altLang="zh-CN" dirty="0" err="1"/>
              <a:t>Nbiot</a:t>
            </a:r>
            <a:r>
              <a:rPr lang="zh-CN" altLang="en-US" dirty="0"/>
              <a:t>功耗非常低，灵敏度也高。传统的水表加上</a:t>
            </a:r>
            <a:r>
              <a:rPr lang="en-US" altLang="zh-CN" dirty="0" err="1"/>
              <a:t>nbiot</a:t>
            </a:r>
            <a:r>
              <a:rPr lang="zh-CN" altLang="en-US" dirty="0"/>
              <a:t>的传输控制模块，将数据传输到物联网云平台上，进行</a:t>
            </a:r>
            <a:r>
              <a:rPr lang="en-US" altLang="zh-CN" dirty="0"/>
              <a:t>web</a:t>
            </a:r>
            <a:r>
              <a:rPr lang="zh-CN" altLang="en-US" dirty="0"/>
              <a:t>开发，移动应用开发，为水务商提供一系列的数据支撑。</a:t>
            </a:r>
          </a:p>
        </p:txBody>
      </p:sp>
    </p:spTree>
    <p:extLst>
      <p:ext uri="{BB962C8B-B14F-4D97-AF65-F5344CB8AC3E}">
        <p14:creationId xmlns:p14="http://schemas.microsoft.com/office/powerpoint/2010/main" val="21120262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通过各种各样的监测传感器，比如停车监测，井盖监测。</a:t>
            </a:r>
            <a:r>
              <a:rPr lang="en-US" altLang="zh-CN" dirty="0"/>
              <a:t>Lora</a:t>
            </a:r>
            <a:r>
              <a:rPr lang="zh-CN" altLang="en-US" dirty="0"/>
              <a:t>与</a:t>
            </a:r>
            <a:r>
              <a:rPr lang="en-US" altLang="zh-CN" dirty="0" err="1"/>
              <a:t>nbiot</a:t>
            </a:r>
            <a:r>
              <a:rPr lang="zh-CN" altLang="en-US" dirty="0"/>
              <a:t>不一样的地方在于，</a:t>
            </a:r>
            <a:r>
              <a:rPr lang="en-US" altLang="zh-CN" dirty="0"/>
              <a:t>Lora</a:t>
            </a:r>
            <a:r>
              <a:rPr lang="zh-CN" altLang="en-US" dirty="0"/>
              <a:t>要建立自己的网关。再通过网关把数据发送到云端，在通过云平台的软件支持来实现应用。</a:t>
            </a:r>
          </a:p>
        </p:txBody>
      </p:sp>
    </p:spTree>
    <p:extLst>
      <p:ext uri="{BB962C8B-B14F-4D97-AF65-F5344CB8AC3E}">
        <p14:creationId xmlns:p14="http://schemas.microsoft.com/office/powerpoint/2010/main" val="3017920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没有绝对的好与不好，只有更适合。</a:t>
            </a:r>
          </a:p>
        </p:txBody>
      </p:sp>
    </p:spTree>
    <p:extLst>
      <p:ext uri="{BB962C8B-B14F-4D97-AF65-F5344CB8AC3E}">
        <p14:creationId xmlns:p14="http://schemas.microsoft.com/office/powerpoint/2010/main" val="12454143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Nbiot</a:t>
            </a:r>
            <a:r>
              <a:rPr lang="zh-CN" altLang="en-US" dirty="0"/>
              <a:t>更适合那种不需要花太多精力来管理通信网络的，比如共享单车，水表。相对比较集中的区域，比如工厂，农业，园区里，局部管理需求的，更适合</a:t>
            </a:r>
            <a:r>
              <a:rPr lang="en-US" altLang="zh-CN" dirty="0"/>
              <a:t>Lora</a:t>
            </a:r>
            <a:r>
              <a:rPr lang="zh-CN" altLang="en-US" dirty="0"/>
              <a:t>。</a:t>
            </a:r>
            <a:r>
              <a:rPr lang="en-US" altLang="zh-CN" dirty="0" err="1"/>
              <a:t>Nbiot</a:t>
            </a:r>
            <a:r>
              <a:rPr lang="zh-CN" altLang="en-US" dirty="0"/>
              <a:t>需要付费的。</a:t>
            </a:r>
            <a:r>
              <a:rPr lang="en-US" altLang="zh-CN" dirty="0"/>
              <a:t>Lora</a:t>
            </a:r>
            <a:r>
              <a:rPr lang="zh-CN" altLang="en-US" dirty="0"/>
              <a:t>不需要给运营商付费，但是自己有维护管理的成本。</a:t>
            </a:r>
          </a:p>
        </p:txBody>
      </p:sp>
    </p:spTree>
    <p:extLst>
      <p:ext uri="{BB962C8B-B14F-4D97-AF65-F5344CB8AC3E}">
        <p14:creationId xmlns:p14="http://schemas.microsoft.com/office/powerpoint/2010/main" val="1421799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但是在当时受限于无线网络、硬件、传感设备的发展。物物互联并没有引起大家的重视。更不用说云平台了，那个时候没有这个概念。</a:t>
            </a:r>
            <a:endParaRPr lang="en-US" altLang="zh-CN" dirty="0"/>
          </a:p>
          <a:p>
            <a:r>
              <a:rPr lang="en-US" altLang="zh-CN" dirty="0"/>
              <a:t>1997</a:t>
            </a:r>
            <a:r>
              <a:rPr lang="zh-CN" altLang="en-US" dirty="0"/>
              <a:t>年的电脑。</a:t>
            </a:r>
          </a:p>
        </p:txBody>
      </p:sp>
    </p:spTree>
    <p:extLst>
      <p:ext uri="{BB962C8B-B14F-4D97-AF65-F5344CB8AC3E}">
        <p14:creationId xmlns:p14="http://schemas.microsoft.com/office/powerpoint/2010/main" val="4183335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09476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6418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2009</a:t>
            </a:r>
            <a:r>
              <a:rPr lang="zh-CN" altLang="en-US" dirty="0"/>
              <a:t>年，奥巴马就任美国总统后，与美国工商业领袖举行了一次“圆桌会议”，作为仅有的两名科技界代表之一，</a:t>
            </a:r>
            <a:r>
              <a:rPr lang="en-US" altLang="zh-CN" dirty="0"/>
              <a:t>IBM</a:t>
            </a:r>
            <a:r>
              <a:rPr lang="zh-CN" altLang="en-US" dirty="0"/>
              <a:t>首席执行官彭明盛首次提出“智慧地球”这一概念，建议新政府投资新一代的智慧型基础设施。当年，美国将新能源和物联网列为振兴经济的两大重点。</a:t>
            </a:r>
            <a:r>
              <a:rPr lang="en-US" altLang="zh-CN" dirty="0"/>
              <a:t>IBM</a:t>
            </a:r>
            <a:r>
              <a:rPr lang="zh-CN" altLang="en-US" dirty="0"/>
              <a:t>认为，</a:t>
            </a:r>
            <a:r>
              <a:rPr lang="en-US" altLang="zh-CN" dirty="0"/>
              <a:t>IT</a:t>
            </a:r>
            <a:r>
              <a:rPr lang="zh-CN" altLang="en-US" dirty="0"/>
              <a:t>产业下一阶段的任务是把新一代</a:t>
            </a:r>
            <a:r>
              <a:rPr lang="en-US" altLang="zh-CN" dirty="0"/>
              <a:t>IT</a:t>
            </a:r>
            <a:r>
              <a:rPr lang="zh-CN" altLang="en-US" dirty="0"/>
              <a:t>技术充分运用在各行各业之中，具体地说，就是把感应器嵌入和装备到电网、铁路、桥梁、隧道、公路、建筑、供水系统、大坝、油气管道等各种物体中，并且被普遍连接，形成物联网。</a:t>
            </a:r>
          </a:p>
        </p:txBody>
      </p:sp>
    </p:spTree>
    <p:extLst>
      <p:ext uri="{BB962C8B-B14F-4D97-AF65-F5344CB8AC3E}">
        <p14:creationId xmlns:p14="http://schemas.microsoft.com/office/powerpoint/2010/main" val="1717230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8743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2022/9/15</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2022/9/15</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2022/9/15</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2022/9/15</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2022/9/15</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2022/9/15</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2022/9/15</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2022/9/15</a:t>
            </a:fld>
            <a:endParaRPr lang="zh-CN" altLang="en-US" strike="noStrike" noProof="1">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fontAlgn="base"/>
            <a:endParaRPr lang="en-US" strike="noStrike" noProof="1"/>
          </a:p>
        </p:txBody>
      </p:sp>
      <p:sp>
        <p:nvSpPr>
          <p:cNvPr id="9" name="灯片编号占位符 8"/>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2022/9/15</a:t>
            </a:fld>
            <a:endParaRPr lang="zh-CN" altLang="en-US" strike="noStrike" noProof="1">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fontAlgn="base"/>
            <a:endParaRPr lang="en-US" strike="noStrike" noProof="1"/>
          </a:p>
        </p:txBody>
      </p:sp>
      <p:sp>
        <p:nvSpPr>
          <p:cNvPr id="5" name="灯片编号占位符 4"/>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2022/9/15</a:t>
            </a:fld>
            <a:endParaRPr lang="zh-CN" altLang="en-US" strike="noStrike" noProof="1">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fontAlgn="base"/>
            <a:endParaRPr lang="en-US" strike="noStrike" noProof="1"/>
          </a:p>
        </p:txBody>
      </p:sp>
      <p:sp>
        <p:nvSpPr>
          <p:cNvPr id="4" name="灯片编号占位符 3"/>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2022/9/15</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2022/9/15</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2022/9/15</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2022/9/15</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2022/9/15</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2022/9/15</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2022/9/15</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2022/9/15</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2022/9/15</a:t>
            </a:fld>
            <a:endParaRPr lang="zh-CN" altLang="en-US" strike="noStrike" noProof="1">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fontAlgn="base"/>
            <a:endParaRPr lang="en-US" strike="noStrike" noProof="1"/>
          </a:p>
        </p:txBody>
      </p:sp>
      <p:sp>
        <p:nvSpPr>
          <p:cNvPr id="9" name="灯片编号占位符 8"/>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2022/9/15</a:t>
            </a:fld>
            <a:endParaRPr lang="zh-CN" altLang="en-US" strike="noStrike" noProof="1">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fontAlgn="base"/>
            <a:endParaRPr lang="en-US" strike="noStrike" noProof="1"/>
          </a:p>
        </p:txBody>
      </p:sp>
      <p:sp>
        <p:nvSpPr>
          <p:cNvPr id="5" name="灯片编号占位符 4"/>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2022/9/15</a:t>
            </a:fld>
            <a:endParaRPr lang="zh-CN" altLang="en-US" strike="noStrike" noProof="1">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fontAlgn="base"/>
            <a:endParaRPr lang="en-US" strike="noStrike" noProof="1"/>
          </a:p>
        </p:txBody>
      </p:sp>
      <p:sp>
        <p:nvSpPr>
          <p:cNvPr id="4" name="灯片编号占位符 3"/>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2022/9/15</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2022/9/15</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wrap="square" lIns="91440" tIns="45720" rIns="91440" bIns="45720" anchor="ctr"/>
          <a:lstStyle/>
          <a:p>
            <a:pPr lvl="0"/>
            <a:r>
              <a:rPr lang="zh-CN" altLang="en-US"/>
              <a:t>单击此处编辑母版标题样式</a:t>
            </a:r>
            <a:endParaRPr lang="en-US" altLang="zh-CN"/>
          </a:p>
        </p:txBody>
      </p:sp>
      <p:sp>
        <p:nvSpPr>
          <p:cNvPr id="1027" name="Rectangle 3"/>
          <p:cNvSpPr>
            <a:spLocks noGrp="1"/>
          </p:cNvSpPr>
          <p:nvPr>
            <p:ph type="body"/>
          </p:nvPr>
        </p:nvSpPr>
        <p:spPr>
          <a:xfrm>
            <a:off x="457200" y="1600200"/>
            <a:ext cx="8229600" cy="4525963"/>
          </a:xfrm>
          <a:prstGeom prst="rect">
            <a:avLst/>
          </a:prstGeom>
          <a:noFill/>
          <a:ln w="9525">
            <a:noFill/>
          </a:ln>
        </p:spPr>
        <p:txBody>
          <a:bodyPr wrap="square" lIns="91440" tIns="45720" rIns="91440" bIns="45720" anchor="t"/>
          <a:lstStyle/>
          <a:p>
            <a:pPr lvl="0" indent="-342900"/>
            <a:r>
              <a:rPr lang="zh-CN" altLang="en-US"/>
              <a:t>单击此处编辑母版文本样式</a:t>
            </a:r>
          </a:p>
          <a:p>
            <a:pPr lvl="1" indent="-285750"/>
            <a:r>
              <a:rPr lang="zh-CN" altLang="en-US"/>
              <a:t>第二级</a:t>
            </a:r>
          </a:p>
          <a:p>
            <a:pPr lvl="2" indent="-228600"/>
            <a:r>
              <a:rPr lang="zh-CN" altLang="en-US"/>
              <a:t>第三级</a:t>
            </a:r>
          </a:p>
          <a:p>
            <a:pPr lvl="3" indent="-228600"/>
            <a:r>
              <a:rPr lang="zh-CN" altLang="en-US"/>
              <a:t>第四级</a:t>
            </a:r>
          </a:p>
          <a:p>
            <a:pPr lvl="4" indent="-228600"/>
            <a:r>
              <a:rPr lang="zh-CN" altLang="en-US"/>
              <a:t>第五级</a:t>
            </a:r>
            <a:endParaRPr lang="en-US" altLang="zh-CN"/>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defRPr sz="1400"/>
            </a:lvl1p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2022/9/15</a:t>
            </a:fld>
            <a:endParaRPr lang="zh-CN" altLang="en-US" strike="noStrike" noProof="1">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defRPr sz="1400"/>
            </a:lvl1pPr>
          </a:lstStyle>
          <a:p>
            <a:pPr fontAlgn="base"/>
            <a:endParaRPr lang="en-US" strike="noStrike" noProof="1"/>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1" hangingPunct="1">
              <a:defRPr sz="1400"/>
            </a:lvl1p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pic>
        <p:nvPicPr>
          <p:cNvPr id="1031" name="Picture 7" descr="图片1"/>
          <p:cNvPicPr>
            <a:picLocks noChangeAspect="1"/>
          </p:cNvPicPr>
          <p:nvPr userDrawn="1"/>
        </p:nvPicPr>
        <p:blipFill>
          <a:blip r:embed="rId13" cstate="print"/>
          <a:stretch>
            <a:fillRect/>
          </a:stretch>
        </p:blipFill>
        <p:spPr>
          <a:xfrm>
            <a:off x="4763" y="0"/>
            <a:ext cx="9134475"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457200" y="274638"/>
            <a:ext cx="8229600" cy="1143000"/>
          </a:xfrm>
          <a:prstGeom prst="rect">
            <a:avLst/>
          </a:prstGeom>
          <a:noFill/>
          <a:ln w="9525">
            <a:noFill/>
          </a:ln>
        </p:spPr>
        <p:txBody>
          <a:bodyPr wrap="square" lIns="91440" tIns="45720" rIns="91440" bIns="45720" anchor="ctr"/>
          <a:lstStyle/>
          <a:p>
            <a:pPr lvl="0"/>
            <a:r>
              <a:rPr lang="zh-CN" altLang="en-US"/>
              <a:t>单击此处编辑母版标题样式</a:t>
            </a:r>
            <a:endParaRPr lang="en-US" altLang="zh-CN"/>
          </a:p>
        </p:txBody>
      </p:sp>
      <p:sp>
        <p:nvSpPr>
          <p:cNvPr id="2051" name="Rectangle 3"/>
          <p:cNvSpPr>
            <a:spLocks noGrp="1"/>
          </p:cNvSpPr>
          <p:nvPr>
            <p:ph type="body"/>
          </p:nvPr>
        </p:nvSpPr>
        <p:spPr>
          <a:xfrm>
            <a:off x="457200" y="1600200"/>
            <a:ext cx="8229600" cy="4525963"/>
          </a:xfrm>
          <a:prstGeom prst="rect">
            <a:avLst/>
          </a:prstGeom>
          <a:noFill/>
          <a:ln w="9525">
            <a:noFill/>
          </a:ln>
        </p:spPr>
        <p:txBody>
          <a:bodyPr wrap="square" lIns="91440" tIns="45720" rIns="91440" bIns="45720" anchor="t"/>
          <a:lstStyle/>
          <a:p>
            <a:pPr lvl="0" indent="-342900"/>
            <a:r>
              <a:rPr lang="zh-CN" altLang="en-US"/>
              <a:t>单击此处编辑母版文本样式</a:t>
            </a:r>
          </a:p>
          <a:p>
            <a:pPr lvl="1" indent="-285750"/>
            <a:r>
              <a:rPr lang="zh-CN" altLang="en-US"/>
              <a:t>第二级</a:t>
            </a:r>
          </a:p>
          <a:p>
            <a:pPr lvl="2" indent="-228600"/>
            <a:r>
              <a:rPr lang="zh-CN" altLang="en-US"/>
              <a:t>第三级</a:t>
            </a:r>
          </a:p>
          <a:p>
            <a:pPr lvl="3" indent="-228600"/>
            <a:r>
              <a:rPr lang="zh-CN" altLang="en-US"/>
              <a:t>第四级</a:t>
            </a:r>
          </a:p>
          <a:p>
            <a:pPr lvl="4" indent="-228600"/>
            <a:r>
              <a:rPr lang="zh-CN" altLang="en-US"/>
              <a:t>第五级</a:t>
            </a:r>
            <a:endParaRPr lang="en-US" altLang="zh-CN"/>
          </a:p>
        </p:txBody>
      </p:sp>
      <p:sp>
        <p:nvSpPr>
          <p:cNvPr id="2052"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defRPr sz="1400"/>
            </a:lvl1p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2022/9/15</a:t>
            </a:fld>
            <a:endParaRPr lang="zh-CN" altLang="en-US" strike="noStrike" noProof="1">
              <a:latin typeface="Arial" panose="020B0604020202020204" pitchFamily="34" charset="0"/>
              <a:ea typeface="宋体" panose="02010600030101010101" pitchFamily="2" charset="-122"/>
              <a:cs typeface="+mn-cs"/>
            </a:endParaRPr>
          </a:p>
        </p:txBody>
      </p:sp>
      <p:sp>
        <p:nvSpPr>
          <p:cNvPr id="2053"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defRPr sz="1400"/>
            </a:lvl1pPr>
          </a:lstStyle>
          <a:p>
            <a:pPr fontAlgn="base"/>
            <a:endParaRPr lang="en-US" strike="noStrike" noProof="1"/>
          </a:p>
        </p:txBody>
      </p:sp>
      <p:sp>
        <p:nvSpPr>
          <p:cNvPr id="2054"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1" hangingPunct="1">
              <a:defRPr sz="1400"/>
            </a:lvl1p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pic>
        <p:nvPicPr>
          <p:cNvPr id="2055" name="Picture 7" descr="图片1"/>
          <p:cNvPicPr>
            <a:picLocks noChangeAspect="1"/>
          </p:cNvPicPr>
          <p:nvPr userDrawn="1"/>
        </p:nvPicPr>
        <p:blipFill>
          <a:blip r:embed="rId14" cstate="print"/>
          <a:stretch>
            <a:fillRect/>
          </a:stretch>
        </p:blipFill>
        <p:spPr>
          <a:xfrm>
            <a:off x="4763" y="0"/>
            <a:ext cx="9134475"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p:cNvSpPr>
          <p:nvPr>
            <p:ph type="ctrTitle"/>
          </p:nvPr>
        </p:nvSpPr>
        <p:spPr>
          <a:xfrm>
            <a:off x="252015" y="2420888"/>
            <a:ext cx="8639969" cy="1747838"/>
          </a:xfrm>
        </p:spPr>
        <p:txBody>
          <a:bodyPr wrap="square" lIns="91440" tIns="45720" rIns="91440" bIns="45720" anchor="t"/>
          <a:lstStyle>
            <a:lvl1pPr lvl="0">
              <a:defRPr/>
            </a:lvl1pPr>
          </a:lstStyle>
          <a:p>
            <a:pPr lvl="0"/>
            <a:r>
              <a:rPr lang="en-US" altLang="zh-CN" sz="6000" b="1" dirty="0">
                <a:solidFill>
                  <a:srgbClr val="660066"/>
                </a:solidFill>
                <a:latin typeface="隶书" panose="02010509060101010101" pitchFamily="1" charset="-122"/>
                <a:ea typeface="隶书" panose="02010509060101010101" pitchFamily="1" charset="-122"/>
              </a:rPr>
              <a:t> </a:t>
            </a:r>
            <a:r>
              <a:rPr lang="zh-CN" altLang="en-US" sz="6000" b="1" dirty="0">
                <a:solidFill>
                  <a:srgbClr val="660066"/>
                </a:solidFill>
                <a:latin typeface="隶书" panose="02010509060101010101" pitchFamily="1" charset="-122"/>
                <a:ea typeface="隶书" panose="02010509060101010101" pitchFamily="1" charset="-122"/>
              </a:rPr>
              <a:t>智慧云平台创新</a:t>
            </a:r>
            <a:br>
              <a:rPr lang="en-US" altLang="zh-CN" sz="6000" b="1" dirty="0">
                <a:solidFill>
                  <a:srgbClr val="660066"/>
                </a:solidFill>
                <a:latin typeface="隶书" panose="02010509060101010101" pitchFamily="1" charset="-122"/>
                <a:ea typeface="隶书" panose="02010509060101010101" pitchFamily="1" charset="-122"/>
              </a:rPr>
            </a:br>
            <a:br>
              <a:rPr lang="en-US" altLang="zh-CN" sz="6000" b="1" dirty="0">
                <a:solidFill>
                  <a:srgbClr val="660066"/>
                </a:solidFill>
                <a:latin typeface="隶书" panose="02010509060101010101" pitchFamily="1" charset="-122"/>
                <a:ea typeface="隶书" panose="02010509060101010101" pitchFamily="1" charset="-122"/>
              </a:rPr>
            </a:br>
            <a:br>
              <a:rPr lang="en-US" altLang="zh-CN" sz="6000" b="1" dirty="0">
                <a:solidFill>
                  <a:srgbClr val="660066"/>
                </a:solidFill>
                <a:latin typeface="隶书" panose="02010509060101010101" pitchFamily="1" charset="-122"/>
                <a:ea typeface="隶书" panose="02010509060101010101" pitchFamily="1" charset="-122"/>
              </a:rPr>
            </a:br>
            <a:endParaRPr lang="zh-CN" altLang="en-US" sz="2400" b="1" dirty="0">
              <a:solidFill>
                <a:srgbClr val="660066"/>
              </a:solidFill>
              <a:latin typeface="隶书" panose="02010509060101010101" pitchFamily="1" charset="-122"/>
              <a:ea typeface="隶书" panose="02010509060101010101" pitchFamily="1" charset="-122"/>
            </a:endParaRPr>
          </a:p>
        </p:txBody>
      </p:sp>
      <p:sp>
        <p:nvSpPr>
          <p:cNvPr id="2" name="矩形 1"/>
          <p:cNvSpPr/>
          <p:nvPr/>
        </p:nvSpPr>
        <p:spPr bwMode="auto">
          <a:xfrm>
            <a:off x="1475785" y="54029"/>
            <a:ext cx="2520175" cy="854796"/>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4F644CB-7282-43DD-A7F9-C9B07CF6D5BB}"/>
              </a:ext>
            </a:extLst>
          </p:cNvPr>
          <p:cNvSpPr/>
          <p:nvPr/>
        </p:nvSpPr>
        <p:spPr>
          <a:xfrm>
            <a:off x="2447764" y="2782669"/>
            <a:ext cx="4248472" cy="646331"/>
          </a:xfrm>
          <a:prstGeom prst="rect">
            <a:avLst/>
          </a:prstGeom>
        </p:spPr>
        <p:txBody>
          <a:bodyPr wrap="square">
            <a:spAutoFit/>
          </a:bodyPr>
          <a:lstStyle/>
          <a:p>
            <a:r>
              <a:rPr lang="en-US" altLang="zh-CN" sz="3600" b="1" dirty="0">
                <a:solidFill>
                  <a:srgbClr val="660066"/>
                </a:solidFill>
                <a:ea typeface="隶书" panose="02010509060101010101" pitchFamily="1" charset="-122"/>
                <a:cs typeface="+mj-cs"/>
              </a:rPr>
              <a:t>1.1</a:t>
            </a:r>
            <a:r>
              <a:rPr lang="zh-CN" altLang="en-US" sz="3600" b="1" dirty="0">
                <a:solidFill>
                  <a:srgbClr val="660066"/>
                </a:solidFill>
                <a:ea typeface="隶书" panose="02010509060101010101" pitchFamily="1" charset="-122"/>
                <a:cs typeface="+mj-cs"/>
              </a:rPr>
              <a:t> 物联网发展趋势</a:t>
            </a:r>
          </a:p>
        </p:txBody>
      </p:sp>
    </p:spTree>
    <p:extLst>
      <p:ext uri="{BB962C8B-B14F-4D97-AF65-F5344CB8AC3E}">
        <p14:creationId xmlns:p14="http://schemas.microsoft.com/office/powerpoint/2010/main" val="4145011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1882771-B123-4774-8B82-61892024A19E}"/>
              </a:ext>
            </a:extLst>
          </p:cNvPr>
          <p:cNvSpPr/>
          <p:nvPr/>
        </p:nvSpPr>
        <p:spPr>
          <a:xfrm>
            <a:off x="2771800" y="1124744"/>
            <a:ext cx="4248472"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 物联网历史演变</a:t>
            </a:r>
          </a:p>
        </p:txBody>
      </p:sp>
      <p:pic>
        <p:nvPicPr>
          <p:cNvPr id="3" name="图片 2">
            <a:extLst>
              <a:ext uri="{FF2B5EF4-FFF2-40B4-BE49-F238E27FC236}">
                <a16:creationId xmlns:a16="http://schemas.microsoft.com/office/drawing/2014/main" id="{76610738-9383-4639-A380-872EDA57DA6A}"/>
              </a:ext>
            </a:extLst>
          </p:cNvPr>
          <p:cNvPicPr>
            <a:picLocks noChangeAspect="1"/>
          </p:cNvPicPr>
          <p:nvPr/>
        </p:nvPicPr>
        <p:blipFill>
          <a:blip r:embed="rId3"/>
          <a:stretch>
            <a:fillRect/>
          </a:stretch>
        </p:blipFill>
        <p:spPr>
          <a:xfrm>
            <a:off x="1043608" y="2170464"/>
            <a:ext cx="1989441" cy="3013418"/>
          </a:xfrm>
          <a:prstGeom prst="rect">
            <a:avLst/>
          </a:prstGeom>
        </p:spPr>
      </p:pic>
      <p:sp>
        <p:nvSpPr>
          <p:cNvPr id="4" name="文本框 3">
            <a:extLst>
              <a:ext uri="{FF2B5EF4-FFF2-40B4-BE49-F238E27FC236}">
                <a16:creationId xmlns:a16="http://schemas.microsoft.com/office/drawing/2014/main" id="{4B2DF09C-C2EA-4726-A316-4B8F6CCCBCD2}"/>
              </a:ext>
            </a:extLst>
          </p:cNvPr>
          <p:cNvSpPr txBox="1"/>
          <p:nvPr/>
        </p:nvSpPr>
        <p:spPr>
          <a:xfrm>
            <a:off x="3347864" y="3111921"/>
            <a:ext cx="5256584" cy="830997"/>
          </a:xfrm>
          <a:prstGeom prst="rect">
            <a:avLst/>
          </a:prstGeom>
          <a:noFill/>
        </p:spPr>
        <p:txBody>
          <a:bodyPr wrap="square" rtlCol="0">
            <a:spAutoFit/>
          </a:bodyPr>
          <a:lstStyle/>
          <a:p>
            <a:r>
              <a:rPr lang="en-US" altLang="zh-CN" sz="2400" dirty="0">
                <a:solidFill>
                  <a:srgbClr val="6600CC"/>
                </a:solidFill>
              </a:rPr>
              <a:t>      1995</a:t>
            </a:r>
            <a:r>
              <a:rPr lang="zh-CN" altLang="en-US" sz="2400" dirty="0">
                <a:solidFill>
                  <a:srgbClr val="6600CC"/>
                </a:solidFill>
              </a:rPr>
              <a:t>年</a:t>
            </a:r>
            <a:r>
              <a:rPr lang="zh-CN" altLang="en-US" sz="2400" dirty="0"/>
              <a:t>，比尔盖茨在</a:t>
            </a:r>
            <a:r>
              <a:rPr lang="en-US" altLang="zh-CN" sz="2400" dirty="0"/>
              <a:t>《</a:t>
            </a:r>
            <a:r>
              <a:rPr lang="zh-CN" altLang="en-US" sz="2400" dirty="0"/>
              <a:t>未来之路</a:t>
            </a:r>
            <a:r>
              <a:rPr lang="en-US" altLang="zh-CN" sz="2400" dirty="0"/>
              <a:t>》</a:t>
            </a:r>
            <a:r>
              <a:rPr lang="zh-CN" altLang="en-US" sz="2400" dirty="0"/>
              <a:t>一书中最早提出</a:t>
            </a:r>
            <a:r>
              <a:rPr lang="zh-CN" altLang="en-US" sz="2400" dirty="0">
                <a:solidFill>
                  <a:srgbClr val="6600CC"/>
                </a:solidFill>
              </a:rPr>
              <a:t>物物互联</a:t>
            </a:r>
            <a:r>
              <a:rPr lang="zh-CN" altLang="en-US" sz="2400" dirty="0"/>
              <a:t>的概念。</a:t>
            </a:r>
          </a:p>
        </p:txBody>
      </p:sp>
    </p:spTree>
    <p:extLst>
      <p:ext uri="{BB962C8B-B14F-4D97-AF65-F5344CB8AC3E}">
        <p14:creationId xmlns:p14="http://schemas.microsoft.com/office/powerpoint/2010/main" val="4034805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1882771-B123-4774-8B82-61892024A19E}"/>
              </a:ext>
            </a:extLst>
          </p:cNvPr>
          <p:cNvSpPr/>
          <p:nvPr/>
        </p:nvSpPr>
        <p:spPr>
          <a:xfrm>
            <a:off x="3779912" y="1268760"/>
            <a:ext cx="4248472"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相机的例子</a:t>
            </a:r>
          </a:p>
        </p:txBody>
      </p:sp>
      <p:sp>
        <p:nvSpPr>
          <p:cNvPr id="4" name="文本框 3">
            <a:extLst>
              <a:ext uri="{FF2B5EF4-FFF2-40B4-BE49-F238E27FC236}">
                <a16:creationId xmlns:a16="http://schemas.microsoft.com/office/drawing/2014/main" id="{4B2DF09C-C2EA-4726-A316-4B8F6CCCBCD2}"/>
              </a:ext>
            </a:extLst>
          </p:cNvPr>
          <p:cNvSpPr txBox="1"/>
          <p:nvPr/>
        </p:nvSpPr>
        <p:spPr>
          <a:xfrm>
            <a:off x="3006080" y="3193521"/>
            <a:ext cx="5796136" cy="830997"/>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t>不管在什么地方，它都可以把照片给你。</a:t>
            </a:r>
            <a:endParaRPr lang="en-US" altLang="zh-CN" sz="2400" dirty="0"/>
          </a:p>
          <a:p>
            <a:pPr marL="342900" indent="-342900">
              <a:buFont typeface="Wingdings" panose="05000000000000000000" pitchFamily="2" charset="2"/>
              <a:buChar char="l"/>
            </a:pPr>
            <a:r>
              <a:rPr lang="zh-CN" altLang="en-US" sz="2400" dirty="0"/>
              <a:t>给你发送消息，告诉它现在所处的位置。</a:t>
            </a:r>
          </a:p>
        </p:txBody>
      </p:sp>
      <p:pic>
        <p:nvPicPr>
          <p:cNvPr id="6" name="图片 5">
            <a:extLst>
              <a:ext uri="{FF2B5EF4-FFF2-40B4-BE49-F238E27FC236}">
                <a16:creationId xmlns:a16="http://schemas.microsoft.com/office/drawing/2014/main" id="{B663CFF1-EC85-4DAF-A5EF-C33519EC3C7C}"/>
              </a:ext>
            </a:extLst>
          </p:cNvPr>
          <p:cNvPicPr>
            <a:picLocks noChangeAspect="1"/>
          </p:cNvPicPr>
          <p:nvPr/>
        </p:nvPicPr>
        <p:blipFill>
          <a:blip r:embed="rId3"/>
          <a:stretch>
            <a:fillRect/>
          </a:stretch>
        </p:blipFill>
        <p:spPr>
          <a:xfrm>
            <a:off x="611560" y="2780928"/>
            <a:ext cx="2031855" cy="1656184"/>
          </a:xfrm>
          <a:prstGeom prst="rect">
            <a:avLst/>
          </a:prstGeom>
        </p:spPr>
      </p:pic>
    </p:spTree>
    <p:extLst>
      <p:ext uri="{BB962C8B-B14F-4D97-AF65-F5344CB8AC3E}">
        <p14:creationId xmlns:p14="http://schemas.microsoft.com/office/powerpoint/2010/main" val="171846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26F156D-F215-4E66-ABB3-F284661B8047}"/>
              </a:ext>
            </a:extLst>
          </p:cNvPr>
          <p:cNvPicPr>
            <a:picLocks noChangeAspect="1"/>
          </p:cNvPicPr>
          <p:nvPr/>
        </p:nvPicPr>
        <p:blipFill>
          <a:blip r:embed="rId3"/>
          <a:stretch>
            <a:fillRect/>
          </a:stretch>
        </p:blipFill>
        <p:spPr>
          <a:xfrm>
            <a:off x="1696033" y="1292089"/>
            <a:ext cx="5751934" cy="4273821"/>
          </a:xfrm>
          <a:prstGeom prst="rect">
            <a:avLst/>
          </a:prstGeom>
        </p:spPr>
      </p:pic>
    </p:spTree>
    <p:extLst>
      <p:ext uri="{BB962C8B-B14F-4D97-AF65-F5344CB8AC3E}">
        <p14:creationId xmlns:p14="http://schemas.microsoft.com/office/powerpoint/2010/main" val="2829991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1882771-B123-4774-8B82-61892024A19E}"/>
              </a:ext>
            </a:extLst>
          </p:cNvPr>
          <p:cNvSpPr/>
          <p:nvPr/>
        </p:nvSpPr>
        <p:spPr>
          <a:xfrm>
            <a:off x="2771800" y="1124744"/>
            <a:ext cx="4248472"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 物联网历史演变</a:t>
            </a:r>
          </a:p>
        </p:txBody>
      </p:sp>
      <p:sp>
        <p:nvSpPr>
          <p:cNvPr id="4" name="文本框 3">
            <a:extLst>
              <a:ext uri="{FF2B5EF4-FFF2-40B4-BE49-F238E27FC236}">
                <a16:creationId xmlns:a16="http://schemas.microsoft.com/office/drawing/2014/main" id="{4B2DF09C-C2EA-4726-A316-4B8F6CCCBCD2}"/>
              </a:ext>
            </a:extLst>
          </p:cNvPr>
          <p:cNvSpPr txBox="1"/>
          <p:nvPr/>
        </p:nvSpPr>
        <p:spPr>
          <a:xfrm>
            <a:off x="3695245" y="2409270"/>
            <a:ext cx="5004048" cy="2677656"/>
          </a:xfrm>
          <a:prstGeom prst="rect">
            <a:avLst/>
          </a:prstGeom>
          <a:noFill/>
        </p:spPr>
        <p:txBody>
          <a:bodyPr wrap="square" rtlCol="0">
            <a:spAutoFit/>
          </a:bodyPr>
          <a:lstStyle/>
          <a:p>
            <a:r>
              <a:rPr lang="en-US" altLang="zh-CN" sz="2400" dirty="0"/>
              <a:t>1999</a:t>
            </a:r>
            <a:r>
              <a:rPr lang="zh-CN" altLang="en-US" sz="2400" dirty="0"/>
              <a:t>年</a:t>
            </a:r>
            <a:r>
              <a:rPr lang="en-US" altLang="zh-CN" sz="2400" dirty="0"/>
              <a:t>MIT Auto-ID</a:t>
            </a:r>
            <a:r>
              <a:rPr lang="zh-CN" altLang="en-US" sz="2400" dirty="0"/>
              <a:t>中心的在研究</a:t>
            </a:r>
            <a:r>
              <a:rPr lang="en-US" altLang="zh-CN" sz="2400" dirty="0"/>
              <a:t>RFID</a:t>
            </a:r>
            <a:r>
              <a:rPr lang="zh-CN" altLang="en-US" sz="2400" dirty="0"/>
              <a:t>时最早提出来在计算机互联网的基础上，利用射频识别技术、无线数据通信技术等，构造了一个实现全球物品信息实时共享的实物互联网</a:t>
            </a:r>
            <a:r>
              <a:rPr lang="zh-CN" altLang="en-US" sz="2400" dirty="0">
                <a:solidFill>
                  <a:srgbClr val="6600CC"/>
                </a:solidFill>
              </a:rPr>
              <a:t>“</a:t>
            </a:r>
            <a:r>
              <a:rPr lang="en-US" altLang="zh-CN" sz="2400" dirty="0">
                <a:solidFill>
                  <a:srgbClr val="6600CC"/>
                </a:solidFill>
              </a:rPr>
              <a:t>Internet of things”</a:t>
            </a:r>
            <a:r>
              <a:rPr lang="zh-CN" altLang="en-US" sz="2400" dirty="0">
                <a:solidFill>
                  <a:srgbClr val="6600CC"/>
                </a:solidFill>
              </a:rPr>
              <a:t>（简称物联网）</a:t>
            </a:r>
          </a:p>
        </p:txBody>
      </p:sp>
      <p:pic>
        <p:nvPicPr>
          <p:cNvPr id="6" name="图片 5">
            <a:extLst>
              <a:ext uri="{FF2B5EF4-FFF2-40B4-BE49-F238E27FC236}">
                <a16:creationId xmlns:a16="http://schemas.microsoft.com/office/drawing/2014/main" id="{CA23B589-870A-4210-8360-EB890553D38E}"/>
              </a:ext>
            </a:extLst>
          </p:cNvPr>
          <p:cNvPicPr>
            <a:picLocks noChangeAspect="1"/>
          </p:cNvPicPr>
          <p:nvPr/>
        </p:nvPicPr>
        <p:blipFill>
          <a:blip r:embed="rId3"/>
          <a:stretch>
            <a:fillRect/>
          </a:stretch>
        </p:blipFill>
        <p:spPr>
          <a:xfrm>
            <a:off x="444707" y="2836905"/>
            <a:ext cx="2915816" cy="1822385"/>
          </a:xfrm>
          <a:prstGeom prst="rect">
            <a:avLst/>
          </a:prstGeom>
        </p:spPr>
      </p:pic>
    </p:spTree>
    <p:extLst>
      <p:ext uri="{BB962C8B-B14F-4D97-AF65-F5344CB8AC3E}">
        <p14:creationId xmlns:p14="http://schemas.microsoft.com/office/powerpoint/2010/main" val="371362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1882771-B123-4774-8B82-61892024A19E}"/>
              </a:ext>
            </a:extLst>
          </p:cNvPr>
          <p:cNvSpPr/>
          <p:nvPr/>
        </p:nvSpPr>
        <p:spPr>
          <a:xfrm>
            <a:off x="4211960" y="1628800"/>
            <a:ext cx="4248472"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 物联网历史演变</a:t>
            </a:r>
          </a:p>
        </p:txBody>
      </p:sp>
      <p:sp>
        <p:nvSpPr>
          <p:cNvPr id="4" name="文本框 3">
            <a:extLst>
              <a:ext uri="{FF2B5EF4-FFF2-40B4-BE49-F238E27FC236}">
                <a16:creationId xmlns:a16="http://schemas.microsoft.com/office/drawing/2014/main" id="{4B2DF09C-C2EA-4726-A316-4B8F6CCCBCD2}"/>
              </a:ext>
            </a:extLst>
          </p:cNvPr>
          <p:cNvSpPr txBox="1"/>
          <p:nvPr/>
        </p:nvSpPr>
        <p:spPr>
          <a:xfrm>
            <a:off x="182339" y="3284984"/>
            <a:ext cx="8961661" cy="4154984"/>
          </a:xfrm>
          <a:prstGeom prst="rect">
            <a:avLst/>
          </a:prstGeom>
          <a:noFill/>
        </p:spPr>
        <p:txBody>
          <a:bodyPr wrap="square" rtlCol="0">
            <a:spAutoFit/>
          </a:bodyPr>
          <a:lstStyle/>
          <a:p>
            <a:r>
              <a:rPr lang="en-US" altLang="zh-CN" sz="2400" dirty="0">
                <a:solidFill>
                  <a:srgbClr val="6600CC"/>
                </a:solidFill>
              </a:rPr>
              <a:t>       2005</a:t>
            </a:r>
            <a:r>
              <a:rPr lang="zh-CN" altLang="en-US" sz="2400" dirty="0">
                <a:solidFill>
                  <a:srgbClr val="6600CC"/>
                </a:solidFill>
              </a:rPr>
              <a:t>年</a:t>
            </a:r>
            <a:r>
              <a:rPr lang="zh-CN" altLang="en-US" sz="2400" dirty="0"/>
              <a:t>，在信息社会世界峰会（</a:t>
            </a:r>
            <a:r>
              <a:rPr lang="en-US" altLang="zh-CN" sz="2400" dirty="0"/>
              <a:t>WSIS</a:t>
            </a:r>
            <a:r>
              <a:rPr lang="zh-CN" altLang="en-US" sz="2400" dirty="0"/>
              <a:t>）上，国际电信联盟（</a:t>
            </a:r>
            <a:r>
              <a:rPr lang="en-US" altLang="zh-CN" sz="2400" dirty="0"/>
              <a:t>ITU</a:t>
            </a:r>
            <a:r>
              <a:rPr lang="zh-CN" altLang="en-US" sz="2400" dirty="0"/>
              <a:t>）发布</a:t>
            </a:r>
            <a:r>
              <a:rPr lang="en-US" altLang="zh-CN" sz="2400" dirty="0"/>
              <a:t>《</a:t>
            </a:r>
            <a:r>
              <a:rPr lang="en-US" altLang="zh-CN" sz="2400" b="1" dirty="0"/>
              <a:t>ITU</a:t>
            </a:r>
            <a:r>
              <a:rPr lang="zh-CN" altLang="en-US" sz="2400" b="1" dirty="0"/>
              <a:t>互联网报告</a:t>
            </a:r>
            <a:r>
              <a:rPr lang="en-US" altLang="zh-CN" sz="2400" b="1" dirty="0"/>
              <a:t>2005</a:t>
            </a:r>
            <a:r>
              <a:rPr lang="zh-CN" altLang="en-US" sz="2400" b="1" dirty="0"/>
              <a:t>：物联网</a:t>
            </a:r>
            <a:r>
              <a:rPr lang="en-US" altLang="zh-CN" sz="2400" dirty="0"/>
              <a:t>》</a:t>
            </a:r>
            <a:r>
              <a:rPr lang="zh-CN" altLang="en-US" sz="2400" dirty="0"/>
              <a:t>，引用了“物联网”的概念。指出无所不在的“</a:t>
            </a:r>
            <a:r>
              <a:rPr lang="zh-CN" altLang="en-US" sz="2400" dirty="0">
                <a:solidFill>
                  <a:srgbClr val="6600CC"/>
                </a:solidFill>
              </a:rPr>
              <a:t>物联网</a:t>
            </a:r>
            <a:r>
              <a:rPr lang="zh-CN" altLang="en-US" sz="2400" dirty="0"/>
              <a:t>”通信时代即将来临。</a:t>
            </a:r>
            <a:endParaRPr lang="en-US" altLang="zh-CN" sz="2400" dirty="0"/>
          </a:p>
          <a:p>
            <a:r>
              <a:rPr lang="zh-CN" altLang="en-US" sz="2400" dirty="0"/>
              <a:t>     物联网的定义和范围已经发生了变化，覆盖范围有了较大的拓展，不再只是指基于</a:t>
            </a:r>
            <a:r>
              <a:rPr lang="en-US" altLang="zh-CN" sz="2400" dirty="0"/>
              <a:t>RFID</a:t>
            </a:r>
            <a:r>
              <a:rPr lang="zh-CN" altLang="en-US" sz="2400" dirty="0"/>
              <a:t>技术的物联网。</a:t>
            </a:r>
            <a:endParaRPr lang="en-US" altLang="zh-CN" sz="2400" dirty="0"/>
          </a:p>
          <a:p>
            <a:pPr marL="342900" indent="-342900">
              <a:buFont typeface="Wingdings" panose="05000000000000000000" pitchFamily="2" charset="2"/>
              <a:buChar char="u"/>
            </a:pPr>
            <a:r>
              <a:rPr lang="zh-CN" altLang="en-US" sz="2400" dirty="0"/>
              <a:t>分析了市场前景和影响市场发展的因素</a:t>
            </a:r>
            <a:endParaRPr lang="en-US" altLang="zh-CN" sz="2400" dirty="0"/>
          </a:p>
          <a:p>
            <a:pPr marL="342900" indent="-342900">
              <a:buFont typeface="Wingdings" panose="05000000000000000000" pitchFamily="2" charset="2"/>
              <a:buChar char="u"/>
            </a:pPr>
            <a:r>
              <a:rPr lang="zh-CN" altLang="en-US" sz="2400" dirty="0"/>
              <a:t>思考了阻止物联网发展和推广的多方面障碍</a:t>
            </a:r>
            <a:endParaRPr lang="en-US" altLang="zh-CN" sz="2400" dirty="0"/>
          </a:p>
          <a:p>
            <a:pPr marL="342900" indent="-342900">
              <a:buFont typeface="Wingdings" panose="05000000000000000000" pitchFamily="2" charset="2"/>
              <a:buChar char="u"/>
            </a:pPr>
            <a:r>
              <a:rPr lang="zh-CN" altLang="en-US" sz="2400" dirty="0"/>
              <a:t>讨论了物联网在发展中国家和发达国家不同的战略需求</a:t>
            </a:r>
            <a:endParaRPr lang="en-US" altLang="zh-CN" sz="2400" dirty="0"/>
          </a:p>
          <a:p>
            <a:pPr marL="342900" indent="-342900">
              <a:buFont typeface="Wingdings" panose="05000000000000000000" pitchFamily="2" charset="2"/>
              <a:buChar char="u"/>
            </a:pPr>
            <a:r>
              <a:rPr lang="zh-CN" altLang="en-US" sz="2400" dirty="0"/>
              <a:t>展望了物联网的美好前景与未来人类社会的物联新生态系统</a:t>
            </a:r>
            <a:endParaRPr lang="en-US" altLang="zh-CN" sz="2400" dirty="0"/>
          </a:p>
          <a:p>
            <a:endParaRPr lang="en-US" altLang="zh-CN" sz="2400" dirty="0"/>
          </a:p>
          <a:p>
            <a:endParaRPr lang="zh-CN" altLang="en-US" sz="2400" dirty="0"/>
          </a:p>
        </p:txBody>
      </p:sp>
      <p:pic>
        <p:nvPicPr>
          <p:cNvPr id="3" name="图片 2">
            <a:extLst>
              <a:ext uri="{FF2B5EF4-FFF2-40B4-BE49-F238E27FC236}">
                <a16:creationId xmlns:a16="http://schemas.microsoft.com/office/drawing/2014/main" id="{14AB4B6C-94D8-43C6-AFD6-0B909FEF791C}"/>
              </a:ext>
            </a:extLst>
          </p:cNvPr>
          <p:cNvPicPr>
            <a:picLocks noChangeAspect="1"/>
          </p:cNvPicPr>
          <p:nvPr/>
        </p:nvPicPr>
        <p:blipFill>
          <a:blip r:embed="rId3"/>
          <a:stretch>
            <a:fillRect/>
          </a:stretch>
        </p:blipFill>
        <p:spPr>
          <a:xfrm>
            <a:off x="827584" y="1023079"/>
            <a:ext cx="3029322" cy="2072056"/>
          </a:xfrm>
          <a:prstGeom prst="rect">
            <a:avLst/>
          </a:prstGeom>
        </p:spPr>
      </p:pic>
    </p:spTree>
    <p:extLst>
      <p:ext uri="{BB962C8B-B14F-4D97-AF65-F5344CB8AC3E}">
        <p14:creationId xmlns:p14="http://schemas.microsoft.com/office/powerpoint/2010/main" val="1513264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1882771-B123-4774-8B82-61892024A19E}"/>
              </a:ext>
            </a:extLst>
          </p:cNvPr>
          <p:cNvSpPr/>
          <p:nvPr/>
        </p:nvSpPr>
        <p:spPr>
          <a:xfrm>
            <a:off x="2771800" y="1001978"/>
            <a:ext cx="4248472"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 物联网历史演变</a:t>
            </a:r>
          </a:p>
        </p:txBody>
      </p:sp>
      <p:sp>
        <p:nvSpPr>
          <p:cNvPr id="4" name="文本框 3">
            <a:extLst>
              <a:ext uri="{FF2B5EF4-FFF2-40B4-BE49-F238E27FC236}">
                <a16:creationId xmlns:a16="http://schemas.microsoft.com/office/drawing/2014/main" id="{4B2DF09C-C2EA-4726-A316-4B8F6CCCBCD2}"/>
              </a:ext>
            </a:extLst>
          </p:cNvPr>
          <p:cNvSpPr txBox="1"/>
          <p:nvPr/>
        </p:nvSpPr>
        <p:spPr>
          <a:xfrm>
            <a:off x="3741838" y="1767478"/>
            <a:ext cx="5402162" cy="2677656"/>
          </a:xfrm>
          <a:prstGeom prst="rect">
            <a:avLst/>
          </a:prstGeom>
          <a:noFill/>
        </p:spPr>
        <p:txBody>
          <a:bodyPr wrap="square" rtlCol="0">
            <a:spAutoFit/>
          </a:bodyPr>
          <a:lstStyle/>
          <a:p>
            <a:pPr marL="342900" indent="-342900">
              <a:buFont typeface="Wingdings" panose="05000000000000000000" pitchFamily="2" charset="2"/>
              <a:buChar char="u"/>
            </a:pPr>
            <a:r>
              <a:rPr lang="en-US" altLang="zh-CN" sz="2400" dirty="0"/>
              <a:t>2009</a:t>
            </a:r>
            <a:r>
              <a:rPr lang="zh-CN" altLang="en-US" sz="2400" dirty="0"/>
              <a:t>年</a:t>
            </a:r>
            <a:r>
              <a:rPr lang="en-US" altLang="zh-CN" sz="2400" dirty="0"/>
              <a:t> </a:t>
            </a:r>
            <a:r>
              <a:rPr lang="zh-CN" altLang="en-US" sz="2400" dirty="0"/>
              <a:t>，</a:t>
            </a:r>
            <a:r>
              <a:rPr lang="en-US" altLang="zh-CN" sz="2400" dirty="0"/>
              <a:t>IBM</a:t>
            </a:r>
            <a:r>
              <a:rPr lang="zh-CN" altLang="en-US" sz="2400" dirty="0"/>
              <a:t>提出“智慧地球”概念，建议新政府投资新一代的智慧型基础设施“物联网”的概念在全球范围内迅速被认可。</a:t>
            </a:r>
            <a:endParaRPr lang="en-US" altLang="zh-CN" sz="2400" dirty="0"/>
          </a:p>
          <a:p>
            <a:pPr marL="342900" indent="-342900">
              <a:buFont typeface="Wingdings" panose="05000000000000000000" pitchFamily="2" charset="2"/>
              <a:buChar char="u"/>
            </a:pPr>
            <a:r>
              <a:rPr lang="zh-CN" altLang="en-US" sz="2400" dirty="0"/>
              <a:t>当年美国振兴经济的两大重点：物联网和新能源产业。</a:t>
            </a:r>
            <a:endParaRPr lang="en-US" altLang="zh-CN" sz="2400" dirty="0"/>
          </a:p>
          <a:p>
            <a:pPr marL="342900" indent="-342900">
              <a:buFont typeface="Wingdings" panose="05000000000000000000" pitchFamily="2" charset="2"/>
              <a:buChar char="u"/>
            </a:pPr>
            <a:endParaRPr lang="zh-CN" altLang="en-US" sz="2400" dirty="0"/>
          </a:p>
        </p:txBody>
      </p:sp>
      <p:pic>
        <p:nvPicPr>
          <p:cNvPr id="3" name="图片 2">
            <a:extLst>
              <a:ext uri="{FF2B5EF4-FFF2-40B4-BE49-F238E27FC236}">
                <a16:creationId xmlns:a16="http://schemas.microsoft.com/office/drawing/2014/main" id="{04D0E335-F342-40F5-BD21-93BBD0F3CE61}"/>
              </a:ext>
            </a:extLst>
          </p:cNvPr>
          <p:cNvPicPr>
            <a:picLocks noChangeAspect="1"/>
          </p:cNvPicPr>
          <p:nvPr/>
        </p:nvPicPr>
        <p:blipFill>
          <a:blip r:embed="rId3"/>
          <a:stretch>
            <a:fillRect/>
          </a:stretch>
        </p:blipFill>
        <p:spPr>
          <a:xfrm>
            <a:off x="4427984" y="4221088"/>
            <a:ext cx="3847246" cy="2161917"/>
          </a:xfrm>
          <a:prstGeom prst="rect">
            <a:avLst/>
          </a:prstGeom>
        </p:spPr>
      </p:pic>
      <p:pic>
        <p:nvPicPr>
          <p:cNvPr id="5" name="图片 4">
            <a:extLst>
              <a:ext uri="{FF2B5EF4-FFF2-40B4-BE49-F238E27FC236}">
                <a16:creationId xmlns:a16="http://schemas.microsoft.com/office/drawing/2014/main" id="{FD62E267-8BA4-F70D-19E5-9305F530C76C}"/>
              </a:ext>
            </a:extLst>
          </p:cNvPr>
          <p:cNvPicPr>
            <a:picLocks noChangeAspect="1"/>
          </p:cNvPicPr>
          <p:nvPr/>
        </p:nvPicPr>
        <p:blipFill>
          <a:blip r:embed="rId4"/>
          <a:stretch>
            <a:fillRect/>
          </a:stretch>
        </p:blipFill>
        <p:spPr>
          <a:xfrm>
            <a:off x="755576" y="2018205"/>
            <a:ext cx="2986261" cy="4003204"/>
          </a:xfrm>
          <a:prstGeom prst="rect">
            <a:avLst/>
          </a:prstGeom>
        </p:spPr>
      </p:pic>
    </p:spTree>
    <p:extLst>
      <p:ext uri="{BB962C8B-B14F-4D97-AF65-F5344CB8AC3E}">
        <p14:creationId xmlns:p14="http://schemas.microsoft.com/office/powerpoint/2010/main" val="264020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1882771-B123-4774-8B82-61892024A19E}"/>
              </a:ext>
            </a:extLst>
          </p:cNvPr>
          <p:cNvSpPr/>
          <p:nvPr/>
        </p:nvSpPr>
        <p:spPr>
          <a:xfrm>
            <a:off x="2771800" y="1124744"/>
            <a:ext cx="4248472"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 物联网历史演变</a:t>
            </a:r>
          </a:p>
        </p:txBody>
      </p:sp>
      <p:sp>
        <p:nvSpPr>
          <p:cNvPr id="4" name="文本框 3">
            <a:extLst>
              <a:ext uri="{FF2B5EF4-FFF2-40B4-BE49-F238E27FC236}">
                <a16:creationId xmlns:a16="http://schemas.microsoft.com/office/drawing/2014/main" id="{4B2DF09C-C2EA-4726-A316-4B8F6CCCBCD2}"/>
              </a:ext>
            </a:extLst>
          </p:cNvPr>
          <p:cNvSpPr txBox="1"/>
          <p:nvPr/>
        </p:nvSpPr>
        <p:spPr>
          <a:xfrm>
            <a:off x="3779912" y="2687172"/>
            <a:ext cx="5040560" cy="2308324"/>
          </a:xfrm>
          <a:prstGeom prst="rect">
            <a:avLst/>
          </a:prstGeom>
          <a:noFill/>
        </p:spPr>
        <p:txBody>
          <a:bodyPr wrap="square" rtlCol="0">
            <a:spAutoFit/>
          </a:bodyPr>
          <a:lstStyle/>
          <a:p>
            <a:r>
              <a:rPr lang="en-US" altLang="zh-CN" sz="2400" dirty="0"/>
              <a:t>       2009</a:t>
            </a:r>
            <a:r>
              <a:rPr lang="zh-CN" altLang="en-US" sz="2400" dirty="0"/>
              <a:t>年，温家宝总理提出“感知中国战略构想”，中国要抓住机遇，抓紧发展物联网的技术与产业。</a:t>
            </a:r>
          </a:p>
          <a:p>
            <a:r>
              <a:rPr lang="zh-CN" altLang="en-US" sz="2400" dirty="0"/>
              <a:t>物联网概念深入人心。全国上下掀起了物联网应用与研究的浪潮。</a:t>
            </a:r>
            <a:endParaRPr lang="en-US" altLang="zh-CN" sz="2400" dirty="0"/>
          </a:p>
          <a:p>
            <a:endParaRPr lang="zh-CN" altLang="en-US" sz="2400" dirty="0"/>
          </a:p>
        </p:txBody>
      </p:sp>
      <p:pic>
        <p:nvPicPr>
          <p:cNvPr id="5" name="图片 4">
            <a:extLst>
              <a:ext uri="{FF2B5EF4-FFF2-40B4-BE49-F238E27FC236}">
                <a16:creationId xmlns:a16="http://schemas.microsoft.com/office/drawing/2014/main" id="{FAC3DED0-5459-4CFC-AE65-4C097DCAC66F}"/>
              </a:ext>
            </a:extLst>
          </p:cNvPr>
          <p:cNvPicPr>
            <a:picLocks noChangeAspect="1"/>
          </p:cNvPicPr>
          <p:nvPr/>
        </p:nvPicPr>
        <p:blipFill>
          <a:blip r:embed="rId3"/>
          <a:stretch>
            <a:fillRect/>
          </a:stretch>
        </p:blipFill>
        <p:spPr>
          <a:xfrm>
            <a:off x="683567" y="2708920"/>
            <a:ext cx="2952750" cy="2000250"/>
          </a:xfrm>
          <a:prstGeom prst="rect">
            <a:avLst/>
          </a:prstGeom>
        </p:spPr>
      </p:pic>
    </p:spTree>
    <p:extLst>
      <p:ext uri="{BB962C8B-B14F-4D97-AF65-F5344CB8AC3E}">
        <p14:creationId xmlns:p14="http://schemas.microsoft.com/office/powerpoint/2010/main" val="680423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1882771-B123-4774-8B82-61892024A19E}"/>
              </a:ext>
            </a:extLst>
          </p:cNvPr>
          <p:cNvSpPr/>
          <p:nvPr/>
        </p:nvSpPr>
        <p:spPr>
          <a:xfrm>
            <a:off x="2771800" y="1124744"/>
            <a:ext cx="4248472"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 物联网历史演变</a:t>
            </a:r>
          </a:p>
        </p:txBody>
      </p:sp>
      <p:sp>
        <p:nvSpPr>
          <p:cNvPr id="4" name="文本框 3">
            <a:extLst>
              <a:ext uri="{FF2B5EF4-FFF2-40B4-BE49-F238E27FC236}">
                <a16:creationId xmlns:a16="http://schemas.microsoft.com/office/drawing/2014/main" id="{4B2DF09C-C2EA-4726-A316-4B8F6CCCBCD2}"/>
              </a:ext>
            </a:extLst>
          </p:cNvPr>
          <p:cNvSpPr txBox="1"/>
          <p:nvPr/>
        </p:nvSpPr>
        <p:spPr>
          <a:xfrm>
            <a:off x="3851920" y="2204864"/>
            <a:ext cx="5040560" cy="3785652"/>
          </a:xfrm>
          <a:prstGeom prst="rect">
            <a:avLst/>
          </a:prstGeom>
          <a:noFill/>
        </p:spPr>
        <p:txBody>
          <a:bodyPr wrap="square" rtlCol="0">
            <a:spAutoFit/>
          </a:bodyPr>
          <a:lstStyle/>
          <a:p>
            <a:r>
              <a:rPr lang="en-US" altLang="zh-CN" sz="2400" dirty="0">
                <a:solidFill>
                  <a:srgbClr val="6600CC"/>
                </a:solidFill>
              </a:rPr>
              <a:t>       2016</a:t>
            </a:r>
            <a:r>
              <a:rPr lang="zh-CN" altLang="en-US" sz="2400" dirty="0">
                <a:solidFill>
                  <a:srgbClr val="6600CC"/>
                </a:solidFill>
              </a:rPr>
              <a:t>年</a:t>
            </a:r>
            <a:r>
              <a:rPr lang="en-US" altLang="zh-CN" sz="2400" dirty="0">
                <a:solidFill>
                  <a:srgbClr val="6600CC"/>
                </a:solidFill>
              </a:rPr>
              <a:t> </a:t>
            </a:r>
            <a:r>
              <a:rPr lang="zh-CN" altLang="en-US" sz="2400" dirty="0"/>
              <a:t>，</a:t>
            </a:r>
            <a:r>
              <a:rPr lang="zh-CN" altLang="zh-CN" sz="2400" dirty="0"/>
              <a:t>在多种协议共存的物联网应用已经取得了较大发展的历史背景下</a:t>
            </a:r>
            <a:r>
              <a:rPr lang="zh-CN" altLang="en-US" sz="2400" dirty="0"/>
              <a:t>，国家“十三五”规划纲要明确提出“发展</a:t>
            </a:r>
            <a:r>
              <a:rPr lang="zh-CN" altLang="en-US" sz="2400" dirty="0">
                <a:solidFill>
                  <a:srgbClr val="6600CC"/>
                </a:solidFill>
              </a:rPr>
              <a:t>物联网</a:t>
            </a:r>
            <a:r>
              <a:rPr lang="zh-CN" altLang="en-US" sz="2400" dirty="0"/>
              <a:t>开环应用”，就是致力于加强通用协议和标准的研究，推动物联网在不同行业领域之间的互联互通，资源共享和应用协同的问题。 </a:t>
            </a:r>
            <a:endParaRPr lang="en-US" altLang="zh-CN" sz="2400" dirty="0"/>
          </a:p>
          <a:p>
            <a:r>
              <a:rPr lang="en-US" altLang="zh-CN" sz="2400" dirty="0"/>
              <a:t>       NB-IoT</a:t>
            </a:r>
            <a:r>
              <a:rPr lang="zh-CN" altLang="en-US" sz="2400" dirty="0"/>
              <a:t>的</a:t>
            </a:r>
            <a:r>
              <a:rPr lang="zh-CN" altLang="en-US" sz="2400" dirty="0">
                <a:solidFill>
                  <a:srgbClr val="6600CC"/>
                </a:solidFill>
              </a:rPr>
              <a:t>主要标准冻结</a:t>
            </a:r>
            <a:r>
              <a:rPr lang="zh-CN" altLang="en-US" sz="2400" dirty="0"/>
              <a:t>，意味着</a:t>
            </a:r>
            <a:r>
              <a:rPr lang="en-US" altLang="zh-CN" sz="2400" dirty="0"/>
              <a:t>NB-IoT</a:t>
            </a:r>
            <a:r>
              <a:rPr lang="zh-CN" altLang="en-US" sz="2400" dirty="0"/>
              <a:t>可以大规模的推广使用。</a:t>
            </a:r>
            <a:endParaRPr lang="en-US" altLang="zh-CN" sz="2400" dirty="0"/>
          </a:p>
        </p:txBody>
      </p:sp>
      <p:pic>
        <p:nvPicPr>
          <p:cNvPr id="3" name="图片 2">
            <a:extLst>
              <a:ext uri="{FF2B5EF4-FFF2-40B4-BE49-F238E27FC236}">
                <a16:creationId xmlns:a16="http://schemas.microsoft.com/office/drawing/2014/main" id="{55566A68-8110-47F7-8EC0-DFE7AC28500B}"/>
              </a:ext>
            </a:extLst>
          </p:cNvPr>
          <p:cNvPicPr>
            <a:picLocks noChangeAspect="1"/>
          </p:cNvPicPr>
          <p:nvPr/>
        </p:nvPicPr>
        <p:blipFill>
          <a:blip r:embed="rId3"/>
          <a:stretch>
            <a:fillRect/>
          </a:stretch>
        </p:blipFill>
        <p:spPr>
          <a:xfrm>
            <a:off x="467544" y="2927245"/>
            <a:ext cx="3140149" cy="1766334"/>
          </a:xfrm>
          <a:prstGeom prst="rect">
            <a:avLst/>
          </a:prstGeom>
        </p:spPr>
      </p:pic>
    </p:spTree>
    <p:extLst>
      <p:ext uri="{BB962C8B-B14F-4D97-AF65-F5344CB8AC3E}">
        <p14:creationId xmlns:p14="http://schemas.microsoft.com/office/powerpoint/2010/main" val="73058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1882771-B123-4774-8B82-61892024A19E}"/>
              </a:ext>
            </a:extLst>
          </p:cNvPr>
          <p:cNvSpPr/>
          <p:nvPr/>
        </p:nvSpPr>
        <p:spPr>
          <a:xfrm>
            <a:off x="2699792" y="874545"/>
            <a:ext cx="4248472"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 物联网历史演变</a:t>
            </a:r>
          </a:p>
        </p:txBody>
      </p:sp>
      <p:sp>
        <p:nvSpPr>
          <p:cNvPr id="4" name="文本框 3">
            <a:extLst>
              <a:ext uri="{FF2B5EF4-FFF2-40B4-BE49-F238E27FC236}">
                <a16:creationId xmlns:a16="http://schemas.microsoft.com/office/drawing/2014/main" id="{4B2DF09C-C2EA-4726-A316-4B8F6CCCBCD2}"/>
              </a:ext>
            </a:extLst>
          </p:cNvPr>
          <p:cNvSpPr txBox="1"/>
          <p:nvPr/>
        </p:nvSpPr>
        <p:spPr>
          <a:xfrm>
            <a:off x="3635896" y="1520876"/>
            <a:ext cx="5256584" cy="4893647"/>
          </a:xfrm>
          <a:prstGeom prst="rect">
            <a:avLst/>
          </a:prstGeom>
          <a:noFill/>
        </p:spPr>
        <p:txBody>
          <a:bodyPr wrap="square" rtlCol="0">
            <a:spAutoFit/>
          </a:bodyPr>
          <a:lstStyle/>
          <a:p>
            <a:r>
              <a:rPr lang="en-US" altLang="zh-CN" sz="2400" dirty="0">
                <a:solidFill>
                  <a:srgbClr val="6600CC"/>
                </a:solidFill>
              </a:rPr>
              <a:t>       2017</a:t>
            </a:r>
            <a:r>
              <a:rPr lang="zh-CN" altLang="en-US" sz="2400" dirty="0">
                <a:solidFill>
                  <a:srgbClr val="6600CC"/>
                </a:solidFill>
              </a:rPr>
              <a:t>年</a:t>
            </a:r>
            <a:r>
              <a:rPr lang="en-US" altLang="zh-CN" sz="2400" dirty="0">
                <a:solidFill>
                  <a:srgbClr val="6600CC"/>
                </a:solidFill>
              </a:rPr>
              <a:t> </a:t>
            </a:r>
            <a:r>
              <a:rPr lang="zh-CN" altLang="en-US" sz="2400" dirty="0"/>
              <a:t>，工业和信息化部发布</a:t>
            </a:r>
            <a:r>
              <a:rPr lang="en-US" altLang="zh-CN" sz="2400" dirty="0"/>
              <a:t>《</a:t>
            </a:r>
            <a:r>
              <a:rPr lang="zh-CN" altLang="en-US" sz="2400" b="1" dirty="0"/>
              <a:t>关于全面推进移动物联网（</a:t>
            </a:r>
            <a:r>
              <a:rPr lang="en-US" altLang="zh-CN" sz="2400" b="1" dirty="0"/>
              <a:t> NB-IoT </a:t>
            </a:r>
            <a:r>
              <a:rPr lang="zh-CN" altLang="en-US" sz="2400" b="1" dirty="0"/>
              <a:t>）建设发展的通知</a:t>
            </a:r>
            <a:r>
              <a:rPr lang="en-US" altLang="zh-CN" sz="2400" b="1" dirty="0"/>
              <a:t>》</a:t>
            </a:r>
            <a:r>
              <a:rPr lang="zh-CN" altLang="en-US" sz="2400" dirty="0"/>
              <a:t>：建设广覆盖、大连接、低功耗移动物联网（</a:t>
            </a:r>
            <a:r>
              <a:rPr lang="en-US" altLang="zh-CN" sz="2400" dirty="0"/>
              <a:t> NB-IoT </a:t>
            </a:r>
            <a:r>
              <a:rPr lang="zh-CN" altLang="en-US" sz="2400" dirty="0"/>
              <a:t>）基础设施、发展基于</a:t>
            </a:r>
            <a:r>
              <a:rPr lang="en-US" altLang="zh-CN" sz="2400" dirty="0"/>
              <a:t>NB-IoT </a:t>
            </a:r>
            <a:r>
              <a:rPr lang="zh-CN" altLang="en-US" sz="2400" dirty="0"/>
              <a:t>技术的应用。</a:t>
            </a:r>
            <a:endParaRPr lang="en-US" altLang="zh-CN" sz="2400" dirty="0"/>
          </a:p>
          <a:p>
            <a:r>
              <a:rPr lang="en-US" altLang="zh-CN" sz="2400" b="1" dirty="0"/>
              <a:t>      </a:t>
            </a:r>
            <a:r>
              <a:rPr lang="zh-CN" altLang="en-US" sz="2400" b="1" dirty="0"/>
              <a:t>国家发布</a:t>
            </a:r>
            <a:r>
              <a:rPr lang="en-US" altLang="zh-CN" sz="2400" b="1" dirty="0"/>
              <a:t>《</a:t>
            </a:r>
            <a:r>
              <a:rPr lang="zh-CN" altLang="en-US" sz="2400" b="1" dirty="0"/>
              <a:t>国务院关于深化“互联网</a:t>
            </a:r>
            <a:r>
              <a:rPr lang="en-US" altLang="zh-CN" sz="2400" b="1" dirty="0"/>
              <a:t>+</a:t>
            </a:r>
            <a:r>
              <a:rPr lang="zh-CN" altLang="en-US" sz="2400" b="1" dirty="0"/>
              <a:t>先进制造业”发展工业互联网的指导意见</a:t>
            </a:r>
            <a:r>
              <a:rPr lang="en-US" altLang="zh-CN" sz="2400" b="1" dirty="0"/>
              <a:t>》</a:t>
            </a:r>
            <a:r>
              <a:rPr lang="zh-CN" altLang="en-US" sz="2400" dirty="0"/>
              <a:t>：以先导性应用为引领，组织开展创新应用示范，逐渐探索工业物联网的实施路径和应用模式。</a:t>
            </a:r>
            <a:endParaRPr lang="en-US" altLang="zh-CN" sz="2400" dirty="0"/>
          </a:p>
          <a:p>
            <a:r>
              <a:rPr lang="zh-CN" altLang="en-US" sz="2400" b="1" dirty="0"/>
              <a:t>      </a:t>
            </a:r>
            <a:r>
              <a:rPr lang="en-US" altLang="zh-CN" sz="2400" b="1" dirty="0">
                <a:solidFill>
                  <a:srgbClr val="6600CC"/>
                </a:solidFill>
              </a:rPr>
              <a:t>2018</a:t>
            </a:r>
            <a:r>
              <a:rPr lang="zh-CN" altLang="en-US" sz="2400" b="1" dirty="0">
                <a:solidFill>
                  <a:srgbClr val="6600CC"/>
                </a:solidFill>
              </a:rPr>
              <a:t>年，</a:t>
            </a:r>
            <a:r>
              <a:rPr lang="zh-CN" altLang="en-US" sz="2400" dirty="0"/>
              <a:t>中国印发</a:t>
            </a:r>
            <a:r>
              <a:rPr lang="en-US" altLang="zh-CN" sz="2400" dirty="0"/>
              <a:t>《</a:t>
            </a:r>
            <a:r>
              <a:rPr lang="zh-CN" altLang="en-US" sz="2400" dirty="0"/>
              <a:t>工业互联网发展行动计划（</a:t>
            </a:r>
            <a:r>
              <a:rPr lang="en-US" altLang="zh-CN" sz="2400" dirty="0"/>
              <a:t>2018-2020</a:t>
            </a:r>
            <a:r>
              <a:rPr lang="zh-CN" altLang="en-US" sz="2400" dirty="0"/>
              <a:t>）</a:t>
            </a:r>
            <a:r>
              <a:rPr lang="en-US" altLang="zh-CN" sz="2400" dirty="0"/>
              <a:t>》</a:t>
            </a:r>
          </a:p>
        </p:txBody>
      </p:sp>
      <p:pic>
        <p:nvPicPr>
          <p:cNvPr id="5" name="图片 4">
            <a:extLst>
              <a:ext uri="{FF2B5EF4-FFF2-40B4-BE49-F238E27FC236}">
                <a16:creationId xmlns:a16="http://schemas.microsoft.com/office/drawing/2014/main" id="{34CB51DE-8F5B-4879-9942-E14F2AD9149C}"/>
              </a:ext>
            </a:extLst>
          </p:cNvPr>
          <p:cNvPicPr>
            <a:picLocks noChangeAspect="1"/>
          </p:cNvPicPr>
          <p:nvPr/>
        </p:nvPicPr>
        <p:blipFill>
          <a:blip r:embed="rId3"/>
          <a:stretch>
            <a:fillRect/>
          </a:stretch>
        </p:blipFill>
        <p:spPr>
          <a:xfrm>
            <a:off x="467544" y="3139052"/>
            <a:ext cx="3171825" cy="1628775"/>
          </a:xfrm>
          <a:prstGeom prst="rect">
            <a:avLst/>
          </a:prstGeom>
        </p:spPr>
      </p:pic>
    </p:spTree>
    <p:extLst>
      <p:ext uri="{BB962C8B-B14F-4D97-AF65-F5344CB8AC3E}">
        <p14:creationId xmlns:p14="http://schemas.microsoft.com/office/powerpoint/2010/main" val="411087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5972A942-DA24-4726-8200-BEEFCC779283}"/>
              </a:ext>
            </a:extLst>
          </p:cNvPr>
          <p:cNvSpPr txBox="1">
            <a:spLocks/>
          </p:cNvSpPr>
          <p:nvPr/>
        </p:nvSpPr>
        <p:spPr>
          <a:xfrm>
            <a:off x="1115616" y="1700808"/>
            <a:ext cx="7488832" cy="2952328"/>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a:buClr>
                <a:schemeClr val="accent1"/>
              </a:buClr>
              <a:buFontTx/>
            </a:pPr>
            <a:r>
              <a:rPr lang="zh-CN" altLang="en-US" b="1" kern="0" dirty="0">
                <a:latin typeface="宋体" panose="02010600030101010101" pitchFamily="2" charset="-122"/>
                <a:ea typeface="宋体" panose="02010600030101010101" pitchFamily="2" charset="-122"/>
              </a:rPr>
              <a:t>学   分   数：</a:t>
            </a:r>
            <a:r>
              <a:rPr lang="en-US" altLang="zh-CN" b="1" kern="0" dirty="0">
                <a:latin typeface="宋体" panose="02010600030101010101" pitchFamily="2" charset="-122"/>
                <a:ea typeface="宋体" panose="02010600030101010101" pitchFamily="2" charset="-122"/>
              </a:rPr>
              <a:t>2</a:t>
            </a:r>
            <a:r>
              <a:rPr lang="zh-CN" altLang="en-US" b="1" kern="0" dirty="0">
                <a:latin typeface="宋体" panose="02010600030101010101" pitchFamily="2" charset="-122"/>
                <a:ea typeface="宋体" panose="02010600030101010101" pitchFamily="2" charset="-122"/>
              </a:rPr>
              <a:t>学分</a:t>
            </a:r>
          </a:p>
          <a:p>
            <a:pPr>
              <a:buClr>
                <a:schemeClr val="accent1"/>
              </a:buClr>
              <a:buFontTx/>
            </a:pPr>
            <a:r>
              <a:rPr lang="zh-CN" altLang="en-US" b="1" kern="0" dirty="0">
                <a:latin typeface="宋体" panose="02010600030101010101" pitchFamily="2" charset="-122"/>
                <a:ea typeface="宋体" panose="02010600030101010101" pitchFamily="2" charset="-122"/>
              </a:rPr>
              <a:t>课 程 形 式 ：理论</a:t>
            </a:r>
            <a:r>
              <a:rPr lang="en-US" altLang="zh-CN" b="1" kern="0" dirty="0">
                <a:latin typeface="宋体" panose="02010600030101010101" pitchFamily="2" charset="-122"/>
                <a:ea typeface="宋体" panose="02010600030101010101" pitchFamily="2" charset="-122"/>
              </a:rPr>
              <a:t>+</a:t>
            </a:r>
            <a:r>
              <a:rPr lang="zh-CN" altLang="en-US" b="1" kern="0" dirty="0">
                <a:latin typeface="宋体" panose="02010600030101010101" pitchFamily="2" charset="-122"/>
                <a:ea typeface="宋体" panose="02010600030101010101" pitchFamily="2" charset="-122"/>
              </a:rPr>
              <a:t>实验</a:t>
            </a:r>
          </a:p>
          <a:p>
            <a:pPr>
              <a:buClr>
                <a:schemeClr val="accent1"/>
              </a:buClr>
              <a:buFontTx/>
            </a:pPr>
            <a:r>
              <a:rPr lang="zh-CN" altLang="en-US" b="1" kern="0" dirty="0">
                <a:latin typeface="宋体" panose="02010600030101010101" pitchFamily="2" charset="-122"/>
                <a:ea typeface="宋体" panose="02010600030101010101" pitchFamily="2" charset="-122"/>
              </a:rPr>
              <a:t>成 绩 类 型 ：百分制</a:t>
            </a:r>
          </a:p>
          <a:p>
            <a:pPr>
              <a:buClr>
                <a:schemeClr val="accent1"/>
              </a:buClr>
              <a:buFontTx/>
            </a:pPr>
            <a:r>
              <a:rPr lang="zh-CN" altLang="en-US" b="1" kern="0" dirty="0">
                <a:latin typeface="宋体" panose="02010600030101010101" pitchFamily="2" charset="-122"/>
                <a:ea typeface="宋体" panose="02010600030101010101" pitchFamily="2" charset="-122"/>
              </a:rPr>
              <a:t>选 课 人 数 ：限制</a:t>
            </a:r>
            <a:r>
              <a:rPr lang="en-US" altLang="zh-CN" b="1" kern="0" dirty="0">
                <a:latin typeface="宋体" panose="02010600030101010101" pitchFamily="2" charset="-122"/>
                <a:ea typeface="宋体" panose="02010600030101010101" pitchFamily="2" charset="-122"/>
              </a:rPr>
              <a:t>20</a:t>
            </a:r>
            <a:r>
              <a:rPr lang="zh-CN" altLang="en-US" b="1" kern="0" dirty="0">
                <a:latin typeface="宋体" panose="02010600030101010101" pitchFamily="2" charset="-122"/>
                <a:ea typeface="宋体" panose="02010600030101010101" pitchFamily="2" charset="-122"/>
              </a:rPr>
              <a:t>人</a:t>
            </a:r>
            <a:endParaRPr lang="en-US" altLang="zh-CN" b="1" kern="0" dirty="0">
              <a:latin typeface="宋体" panose="02010600030101010101" pitchFamily="2" charset="-122"/>
              <a:ea typeface="宋体" panose="02010600030101010101" pitchFamily="2" charset="-122"/>
            </a:endParaRPr>
          </a:p>
          <a:p>
            <a:pPr>
              <a:buFontTx/>
            </a:pPr>
            <a:endParaRPr lang="zh-CN" altLang="en-US" kern="0" dirty="0"/>
          </a:p>
        </p:txBody>
      </p:sp>
    </p:spTree>
    <p:extLst>
      <p:ext uri="{BB962C8B-B14F-4D97-AF65-F5344CB8AC3E}">
        <p14:creationId xmlns:p14="http://schemas.microsoft.com/office/powerpoint/2010/main" val="893467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1882771-B123-4774-8B82-61892024A19E}"/>
              </a:ext>
            </a:extLst>
          </p:cNvPr>
          <p:cNvSpPr/>
          <p:nvPr/>
        </p:nvSpPr>
        <p:spPr>
          <a:xfrm>
            <a:off x="2771800" y="1124744"/>
            <a:ext cx="4248472"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 物联网历史演变</a:t>
            </a:r>
          </a:p>
        </p:txBody>
      </p:sp>
      <p:sp>
        <p:nvSpPr>
          <p:cNvPr id="4" name="文本框 3">
            <a:extLst>
              <a:ext uri="{FF2B5EF4-FFF2-40B4-BE49-F238E27FC236}">
                <a16:creationId xmlns:a16="http://schemas.microsoft.com/office/drawing/2014/main" id="{4B2DF09C-C2EA-4726-A316-4B8F6CCCBCD2}"/>
              </a:ext>
            </a:extLst>
          </p:cNvPr>
          <p:cNvSpPr txBox="1"/>
          <p:nvPr/>
        </p:nvSpPr>
        <p:spPr>
          <a:xfrm>
            <a:off x="3707904" y="2230744"/>
            <a:ext cx="5328592" cy="3416320"/>
          </a:xfrm>
          <a:prstGeom prst="rect">
            <a:avLst/>
          </a:prstGeom>
          <a:noFill/>
        </p:spPr>
        <p:txBody>
          <a:bodyPr wrap="square" rtlCol="0">
            <a:spAutoFit/>
          </a:bodyPr>
          <a:lstStyle/>
          <a:p>
            <a:r>
              <a:rPr lang="en-US" altLang="zh-CN" sz="2400" dirty="0"/>
              <a:t>       2018</a:t>
            </a:r>
            <a:r>
              <a:rPr lang="zh-CN" altLang="en-US" sz="2400" dirty="0"/>
              <a:t>年阿里巴巴云栖大会</a:t>
            </a:r>
            <a:endParaRPr lang="en-US" altLang="zh-CN" sz="2400" dirty="0"/>
          </a:p>
          <a:p>
            <a:r>
              <a:rPr lang="en-US" altLang="zh-CN" sz="2400" dirty="0"/>
              <a:t>       </a:t>
            </a:r>
            <a:r>
              <a:rPr lang="zh-CN" altLang="en-US" sz="2400" dirty="0"/>
              <a:t>阿里巴巴将全面进军物联网领域，</a:t>
            </a:r>
            <a:r>
              <a:rPr lang="en-US" altLang="zh-CN" sz="2400" dirty="0"/>
              <a:t>IoT</a:t>
            </a:r>
            <a:r>
              <a:rPr lang="zh-CN" altLang="en-US" sz="2400" dirty="0"/>
              <a:t>是阿里巴巴集团继电商、金融、物流、云计算后新的主赛道。</a:t>
            </a:r>
            <a:endParaRPr lang="en-US" altLang="zh-CN" sz="2400" dirty="0"/>
          </a:p>
          <a:p>
            <a:r>
              <a:rPr lang="zh-CN" altLang="en-US" sz="2400" dirty="0"/>
              <a:t>       阿里云</a:t>
            </a:r>
            <a:r>
              <a:rPr lang="en-US" altLang="zh-CN" sz="2400" dirty="0"/>
              <a:t>IoT</a:t>
            </a:r>
            <a:r>
              <a:rPr lang="zh-CN" altLang="en-US" sz="2400" dirty="0"/>
              <a:t>的定位是物联网基础设施的搭建者，阿里云计划在未来</a:t>
            </a:r>
            <a:r>
              <a:rPr lang="en-US" altLang="zh-CN" sz="2400" dirty="0"/>
              <a:t>5</a:t>
            </a:r>
            <a:r>
              <a:rPr lang="zh-CN" altLang="en-US" sz="2400" dirty="0"/>
              <a:t>年内连接</a:t>
            </a:r>
            <a:r>
              <a:rPr lang="en-US" altLang="zh-CN" sz="2400" dirty="0"/>
              <a:t>100</a:t>
            </a:r>
            <a:r>
              <a:rPr lang="zh-CN" altLang="en-US" sz="2400" dirty="0"/>
              <a:t>亿台设备。</a:t>
            </a:r>
            <a:endParaRPr lang="en-US" altLang="zh-CN" sz="2400" dirty="0"/>
          </a:p>
          <a:p>
            <a:r>
              <a:rPr lang="zh-CN" altLang="en-US" sz="2400" dirty="0"/>
              <a:t>       打造全世界第一朵“无处不在的云”。</a:t>
            </a:r>
            <a:endParaRPr lang="en-US" altLang="zh-CN" sz="2400" dirty="0"/>
          </a:p>
        </p:txBody>
      </p:sp>
      <p:pic>
        <p:nvPicPr>
          <p:cNvPr id="3" name="图片 2">
            <a:extLst>
              <a:ext uri="{FF2B5EF4-FFF2-40B4-BE49-F238E27FC236}">
                <a16:creationId xmlns:a16="http://schemas.microsoft.com/office/drawing/2014/main" id="{C0743175-A6EA-4D38-92D6-63722C6DCAFE}"/>
              </a:ext>
            </a:extLst>
          </p:cNvPr>
          <p:cNvPicPr>
            <a:picLocks noChangeAspect="1"/>
          </p:cNvPicPr>
          <p:nvPr/>
        </p:nvPicPr>
        <p:blipFill>
          <a:blip r:embed="rId3"/>
          <a:stretch>
            <a:fillRect/>
          </a:stretch>
        </p:blipFill>
        <p:spPr>
          <a:xfrm>
            <a:off x="539552" y="2704885"/>
            <a:ext cx="2808312" cy="1818348"/>
          </a:xfrm>
          <a:prstGeom prst="rect">
            <a:avLst/>
          </a:prstGeom>
        </p:spPr>
      </p:pic>
    </p:spTree>
    <p:extLst>
      <p:ext uri="{BB962C8B-B14F-4D97-AF65-F5344CB8AC3E}">
        <p14:creationId xmlns:p14="http://schemas.microsoft.com/office/powerpoint/2010/main" val="363070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1882771-B123-4774-8B82-61892024A19E}"/>
              </a:ext>
            </a:extLst>
          </p:cNvPr>
          <p:cNvSpPr/>
          <p:nvPr/>
        </p:nvSpPr>
        <p:spPr>
          <a:xfrm>
            <a:off x="1835696" y="1124744"/>
            <a:ext cx="4248472"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 新浪潮背后的推手</a:t>
            </a:r>
          </a:p>
        </p:txBody>
      </p:sp>
      <p:sp>
        <p:nvSpPr>
          <p:cNvPr id="4" name="文本框 3">
            <a:extLst>
              <a:ext uri="{FF2B5EF4-FFF2-40B4-BE49-F238E27FC236}">
                <a16:creationId xmlns:a16="http://schemas.microsoft.com/office/drawing/2014/main" id="{4B2DF09C-C2EA-4726-A316-4B8F6CCCBCD2}"/>
              </a:ext>
            </a:extLst>
          </p:cNvPr>
          <p:cNvSpPr txBox="1"/>
          <p:nvPr/>
        </p:nvSpPr>
        <p:spPr>
          <a:xfrm>
            <a:off x="1331640" y="2121823"/>
            <a:ext cx="6984776" cy="954107"/>
          </a:xfrm>
          <a:prstGeom prst="rect">
            <a:avLst/>
          </a:prstGeom>
          <a:noFill/>
        </p:spPr>
        <p:txBody>
          <a:bodyPr wrap="square" rtlCol="0">
            <a:spAutoFit/>
          </a:bodyPr>
          <a:lstStyle/>
          <a:p>
            <a:r>
              <a:rPr lang="en-US" altLang="zh-CN" sz="3200" b="1" dirty="0"/>
              <a:t>       </a:t>
            </a:r>
            <a:r>
              <a:rPr lang="zh-CN" altLang="en-US" sz="3200" b="1" dirty="0"/>
              <a:t>低功耗广域物联技术（</a:t>
            </a:r>
            <a:r>
              <a:rPr lang="en-US" altLang="zh-CN" sz="3200" b="1" dirty="0"/>
              <a:t>LPWA</a:t>
            </a:r>
            <a:r>
              <a:rPr lang="zh-CN" altLang="en-US" sz="3200" b="1" dirty="0"/>
              <a:t>）</a:t>
            </a:r>
            <a:endParaRPr lang="en-US" altLang="zh-CN" sz="3200" b="1" dirty="0"/>
          </a:p>
          <a:p>
            <a:endParaRPr lang="en-US" altLang="zh-CN" sz="2400" dirty="0"/>
          </a:p>
        </p:txBody>
      </p:sp>
      <p:sp>
        <p:nvSpPr>
          <p:cNvPr id="6" name="文本框 5">
            <a:extLst>
              <a:ext uri="{FF2B5EF4-FFF2-40B4-BE49-F238E27FC236}">
                <a16:creationId xmlns:a16="http://schemas.microsoft.com/office/drawing/2014/main" id="{BD9E639F-7F61-43ED-9C5A-253C8502433E}"/>
              </a:ext>
            </a:extLst>
          </p:cNvPr>
          <p:cNvSpPr txBox="1"/>
          <p:nvPr/>
        </p:nvSpPr>
        <p:spPr>
          <a:xfrm>
            <a:off x="2033464" y="2967335"/>
            <a:ext cx="4572000" cy="830997"/>
          </a:xfrm>
          <a:prstGeom prst="rect">
            <a:avLst/>
          </a:prstGeom>
          <a:noFill/>
        </p:spPr>
        <p:txBody>
          <a:bodyPr wrap="square">
            <a:spAutoFit/>
          </a:bodyPr>
          <a:lstStyle/>
          <a:p>
            <a:pPr marL="285750" indent="-285750">
              <a:buFont typeface="Wingdings" panose="05000000000000000000" pitchFamily="2" charset="2"/>
              <a:buChar char="u"/>
            </a:pPr>
            <a:r>
              <a:rPr lang="en-US" altLang="zh-CN" sz="2400" dirty="0"/>
              <a:t>NB-IoT</a:t>
            </a:r>
            <a:r>
              <a:rPr lang="zh-CN" altLang="en-US" sz="2400" dirty="0"/>
              <a:t>技术</a:t>
            </a:r>
            <a:endParaRPr lang="en-US" altLang="zh-CN" sz="2400" dirty="0"/>
          </a:p>
          <a:p>
            <a:pPr marL="285750" indent="-285750">
              <a:buFont typeface="Wingdings" panose="05000000000000000000" pitchFamily="2" charset="2"/>
              <a:buChar char="u"/>
            </a:pPr>
            <a:r>
              <a:rPr lang="en-US" altLang="zh-CN" sz="2400" dirty="0"/>
              <a:t>Lora</a:t>
            </a:r>
            <a:r>
              <a:rPr lang="zh-CN" altLang="en-US" sz="2400" dirty="0"/>
              <a:t>技术</a:t>
            </a:r>
            <a:endParaRPr lang="en-US" altLang="zh-CN" sz="2400" dirty="0"/>
          </a:p>
        </p:txBody>
      </p:sp>
      <p:sp>
        <p:nvSpPr>
          <p:cNvPr id="7" name="文本框 6">
            <a:extLst>
              <a:ext uri="{FF2B5EF4-FFF2-40B4-BE49-F238E27FC236}">
                <a16:creationId xmlns:a16="http://schemas.microsoft.com/office/drawing/2014/main" id="{BC942BA9-31E7-4E26-A4A6-8A498E4FBA4C}"/>
              </a:ext>
            </a:extLst>
          </p:cNvPr>
          <p:cNvSpPr txBox="1"/>
          <p:nvPr/>
        </p:nvSpPr>
        <p:spPr>
          <a:xfrm>
            <a:off x="2033464" y="4149080"/>
            <a:ext cx="5328592" cy="2062103"/>
          </a:xfrm>
          <a:prstGeom prst="rect">
            <a:avLst/>
          </a:prstGeom>
          <a:noFill/>
        </p:spPr>
        <p:txBody>
          <a:bodyPr wrap="square" rtlCol="0">
            <a:spAutoFit/>
          </a:bodyPr>
          <a:lstStyle/>
          <a:p>
            <a:r>
              <a:rPr lang="en-US" altLang="zh-CN" sz="3200" b="1" dirty="0"/>
              <a:t>  </a:t>
            </a:r>
            <a:r>
              <a:rPr lang="zh-CN" altLang="en-US" sz="3200" b="1" dirty="0"/>
              <a:t>行业应用</a:t>
            </a:r>
            <a:endParaRPr lang="en-US" altLang="zh-CN" sz="3200" b="1" dirty="0"/>
          </a:p>
          <a:p>
            <a:endParaRPr lang="en-US" altLang="zh-CN" sz="2400" dirty="0"/>
          </a:p>
          <a:p>
            <a:pPr marL="285750" indent="-285750">
              <a:buFont typeface="Wingdings" panose="05000000000000000000" pitchFamily="2" charset="2"/>
              <a:buChar char="u"/>
            </a:pPr>
            <a:r>
              <a:rPr lang="zh-CN" altLang="en-US" sz="2400" dirty="0"/>
              <a:t>工业领域</a:t>
            </a:r>
            <a:endParaRPr lang="en-US" altLang="zh-CN" sz="2400" dirty="0"/>
          </a:p>
          <a:p>
            <a:pPr marL="285750" indent="-285750">
              <a:buFont typeface="Wingdings" panose="05000000000000000000" pitchFamily="2" charset="2"/>
              <a:buChar char="u"/>
            </a:pPr>
            <a:r>
              <a:rPr lang="zh-CN" altLang="en-US" sz="2400" dirty="0"/>
              <a:t>电力系统领域</a:t>
            </a:r>
            <a:endParaRPr lang="en-US" altLang="zh-CN" sz="2400" dirty="0"/>
          </a:p>
          <a:p>
            <a:endParaRPr lang="en-US" altLang="zh-CN" sz="2400" dirty="0"/>
          </a:p>
        </p:txBody>
      </p:sp>
    </p:spTree>
    <p:extLst>
      <p:ext uri="{BB962C8B-B14F-4D97-AF65-F5344CB8AC3E}">
        <p14:creationId xmlns:p14="http://schemas.microsoft.com/office/powerpoint/2010/main" val="45882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4F644CB-7282-43DD-A7F9-C9B07CF6D5BB}"/>
              </a:ext>
            </a:extLst>
          </p:cNvPr>
          <p:cNvSpPr/>
          <p:nvPr/>
        </p:nvSpPr>
        <p:spPr>
          <a:xfrm>
            <a:off x="2195736" y="2636912"/>
            <a:ext cx="5796644" cy="646331"/>
          </a:xfrm>
          <a:prstGeom prst="rect">
            <a:avLst/>
          </a:prstGeom>
        </p:spPr>
        <p:txBody>
          <a:bodyPr wrap="square">
            <a:spAutoFit/>
          </a:bodyPr>
          <a:lstStyle/>
          <a:p>
            <a:r>
              <a:rPr lang="en-US" altLang="zh-CN" sz="3600" b="1" dirty="0">
                <a:solidFill>
                  <a:srgbClr val="660066"/>
                </a:solidFill>
                <a:ea typeface="隶书" panose="02010509060101010101" pitchFamily="1" charset="-122"/>
                <a:cs typeface="+mj-cs"/>
              </a:rPr>
              <a:t>1.2</a:t>
            </a:r>
            <a:r>
              <a:rPr lang="zh-CN" altLang="en-US" sz="3600" b="1" dirty="0">
                <a:solidFill>
                  <a:srgbClr val="660066"/>
                </a:solidFill>
                <a:ea typeface="隶书" panose="02010509060101010101" pitchFamily="1" charset="-122"/>
                <a:cs typeface="+mj-cs"/>
              </a:rPr>
              <a:t> 物联网内涵与体系架构</a:t>
            </a:r>
          </a:p>
        </p:txBody>
      </p:sp>
    </p:spTree>
    <p:extLst>
      <p:ext uri="{BB962C8B-B14F-4D97-AF65-F5344CB8AC3E}">
        <p14:creationId xmlns:p14="http://schemas.microsoft.com/office/powerpoint/2010/main" val="3795039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024A438-AC5F-45BE-83D5-853C5E4CB151}"/>
              </a:ext>
            </a:extLst>
          </p:cNvPr>
          <p:cNvSpPr txBox="1"/>
          <p:nvPr/>
        </p:nvSpPr>
        <p:spPr>
          <a:xfrm>
            <a:off x="539552" y="1268760"/>
            <a:ext cx="8352928" cy="461665"/>
          </a:xfrm>
          <a:prstGeom prst="rect">
            <a:avLst/>
          </a:prstGeom>
          <a:noFill/>
        </p:spPr>
        <p:txBody>
          <a:bodyPr wrap="square" rtlCol="0">
            <a:spAutoFit/>
          </a:bodyPr>
          <a:lstStyle/>
          <a:p>
            <a:r>
              <a:rPr lang="zh-CN" altLang="en-US" sz="2400" dirty="0"/>
              <a:t>物联网的核心内涵</a:t>
            </a:r>
            <a:r>
              <a:rPr lang="en-US" altLang="zh-CN" sz="2400" dirty="0"/>
              <a:t>:</a:t>
            </a:r>
            <a:r>
              <a:rPr lang="zh-CN" altLang="en-US" sz="2400" dirty="0"/>
              <a:t>由物主动发起传送，物物相连的互联网。</a:t>
            </a:r>
          </a:p>
        </p:txBody>
      </p:sp>
      <p:sp>
        <p:nvSpPr>
          <p:cNvPr id="4" name="文本框 3">
            <a:extLst>
              <a:ext uri="{FF2B5EF4-FFF2-40B4-BE49-F238E27FC236}">
                <a16:creationId xmlns:a16="http://schemas.microsoft.com/office/drawing/2014/main" id="{26E90E0C-A56F-453A-8481-6046DD133D61}"/>
              </a:ext>
            </a:extLst>
          </p:cNvPr>
          <p:cNvSpPr txBox="1"/>
          <p:nvPr/>
        </p:nvSpPr>
        <p:spPr>
          <a:xfrm>
            <a:off x="3469845" y="2420888"/>
            <a:ext cx="4752528" cy="923330"/>
          </a:xfrm>
          <a:prstGeom prst="rect">
            <a:avLst/>
          </a:prstGeom>
          <a:noFill/>
        </p:spPr>
        <p:txBody>
          <a:bodyPr wrap="square">
            <a:spAutoFit/>
          </a:bodyPr>
          <a:lstStyle/>
          <a:p>
            <a:r>
              <a:rPr lang="en-US" altLang="zh-CN" dirty="0"/>
              <a:t> M2M</a:t>
            </a:r>
            <a:r>
              <a:rPr lang="zh-CN" altLang="en-US" dirty="0"/>
              <a:t>（</a:t>
            </a:r>
            <a:r>
              <a:rPr lang="en-US" altLang="zh-CN" dirty="0"/>
              <a:t>Machine To Machine</a:t>
            </a:r>
            <a:r>
              <a:rPr lang="zh-CN" altLang="en-US" dirty="0"/>
              <a:t>）物联物</a:t>
            </a:r>
            <a:endParaRPr lang="en-US" altLang="zh-CN" dirty="0"/>
          </a:p>
          <a:p>
            <a:r>
              <a:rPr lang="zh-CN" altLang="en-US" dirty="0"/>
              <a:t>万物互联开启智能</a:t>
            </a:r>
            <a:r>
              <a:rPr lang="en-US" altLang="zh-CN" dirty="0"/>
              <a:t>+</a:t>
            </a:r>
            <a:r>
              <a:rPr lang="zh-CN" altLang="en-US" dirty="0"/>
              <a:t>时代：智慧物流   车联网  公共事业   安全制造</a:t>
            </a:r>
            <a:r>
              <a:rPr lang="en-US" altLang="zh-CN" dirty="0"/>
              <a:t>…</a:t>
            </a:r>
            <a:endParaRPr lang="zh-CN" altLang="en-US" dirty="0"/>
          </a:p>
        </p:txBody>
      </p:sp>
      <p:pic>
        <p:nvPicPr>
          <p:cNvPr id="3" name="图片 2">
            <a:extLst>
              <a:ext uri="{FF2B5EF4-FFF2-40B4-BE49-F238E27FC236}">
                <a16:creationId xmlns:a16="http://schemas.microsoft.com/office/drawing/2014/main" id="{67F7ACC0-1828-4F46-A02C-FB5328B153D4}"/>
              </a:ext>
            </a:extLst>
          </p:cNvPr>
          <p:cNvPicPr>
            <a:picLocks noChangeAspect="1"/>
          </p:cNvPicPr>
          <p:nvPr/>
        </p:nvPicPr>
        <p:blipFill>
          <a:blip r:embed="rId2"/>
          <a:stretch>
            <a:fillRect/>
          </a:stretch>
        </p:blipFill>
        <p:spPr>
          <a:xfrm>
            <a:off x="843480" y="4509120"/>
            <a:ext cx="2307960" cy="1728047"/>
          </a:xfrm>
          <a:prstGeom prst="rect">
            <a:avLst/>
          </a:prstGeom>
        </p:spPr>
      </p:pic>
      <p:pic>
        <p:nvPicPr>
          <p:cNvPr id="5" name="图片 4">
            <a:extLst>
              <a:ext uri="{FF2B5EF4-FFF2-40B4-BE49-F238E27FC236}">
                <a16:creationId xmlns:a16="http://schemas.microsoft.com/office/drawing/2014/main" id="{A8A1F12D-341C-4222-8385-93025ACC429D}"/>
              </a:ext>
            </a:extLst>
          </p:cNvPr>
          <p:cNvPicPr>
            <a:picLocks noChangeAspect="1"/>
          </p:cNvPicPr>
          <p:nvPr/>
        </p:nvPicPr>
        <p:blipFill>
          <a:blip r:embed="rId3"/>
          <a:stretch>
            <a:fillRect/>
          </a:stretch>
        </p:blipFill>
        <p:spPr>
          <a:xfrm>
            <a:off x="697027" y="2276872"/>
            <a:ext cx="2600866" cy="1462487"/>
          </a:xfrm>
          <a:prstGeom prst="rect">
            <a:avLst/>
          </a:prstGeom>
        </p:spPr>
      </p:pic>
      <p:sp>
        <p:nvSpPr>
          <p:cNvPr id="6" name="文本框 5">
            <a:extLst>
              <a:ext uri="{FF2B5EF4-FFF2-40B4-BE49-F238E27FC236}">
                <a16:creationId xmlns:a16="http://schemas.microsoft.com/office/drawing/2014/main" id="{0E691D47-7731-4170-A31A-C7537745DDC3}"/>
              </a:ext>
            </a:extLst>
          </p:cNvPr>
          <p:cNvSpPr txBox="1"/>
          <p:nvPr/>
        </p:nvSpPr>
        <p:spPr>
          <a:xfrm>
            <a:off x="3469845" y="4698629"/>
            <a:ext cx="4752528" cy="923330"/>
          </a:xfrm>
          <a:prstGeom prst="rect">
            <a:avLst/>
          </a:prstGeom>
          <a:noFill/>
        </p:spPr>
        <p:txBody>
          <a:bodyPr wrap="square">
            <a:spAutoFit/>
          </a:bodyPr>
          <a:lstStyle/>
          <a:p>
            <a:r>
              <a:rPr lang="en-US" altLang="zh-CN" dirty="0"/>
              <a:t> M2P</a:t>
            </a:r>
            <a:r>
              <a:rPr lang="zh-CN" altLang="en-US" dirty="0"/>
              <a:t>（</a:t>
            </a:r>
            <a:r>
              <a:rPr lang="en-US" altLang="zh-CN" dirty="0"/>
              <a:t>Machine To Person</a:t>
            </a:r>
            <a:r>
              <a:rPr lang="zh-CN" altLang="en-US" dirty="0"/>
              <a:t>）物联人</a:t>
            </a:r>
            <a:endParaRPr lang="en-US" altLang="zh-CN" dirty="0"/>
          </a:p>
          <a:p>
            <a:r>
              <a:rPr lang="zh-CN" altLang="en-US" dirty="0"/>
              <a:t>开启人物相连的新时代：智能可穿戴设备  移动医疗</a:t>
            </a:r>
            <a:r>
              <a:rPr lang="en-US" altLang="zh-CN" dirty="0"/>
              <a:t>…</a:t>
            </a:r>
            <a:endParaRPr lang="zh-CN" altLang="en-US" dirty="0"/>
          </a:p>
        </p:txBody>
      </p:sp>
    </p:spTree>
    <p:extLst>
      <p:ext uri="{BB962C8B-B14F-4D97-AF65-F5344CB8AC3E}">
        <p14:creationId xmlns:p14="http://schemas.microsoft.com/office/powerpoint/2010/main" val="3526654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627D331-4131-4AD2-9B45-0D60F12EAA43}"/>
              </a:ext>
            </a:extLst>
          </p:cNvPr>
          <p:cNvPicPr>
            <a:picLocks noChangeAspect="1"/>
          </p:cNvPicPr>
          <p:nvPr/>
        </p:nvPicPr>
        <p:blipFill>
          <a:blip r:embed="rId3"/>
          <a:stretch>
            <a:fillRect/>
          </a:stretch>
        </p:blipFill>
        <p:spPr>
          <a:xfrm>
            <a:off x="0" y="1499592"/>
            <a:ext cx="9144000" cy="5201649"/>
          </a:xfrm>
          <a:prstGeom prst="rect">
            <a:avLst/>
          </a:prstGeom>
        </p:spPr>
      </p:pic>
      <p:sp>
        <p:nvSpPr>
          <p:cNvPr id="4" name="文本框 3">
            <a:extLst>
              <a:ext uri="{FF2B5EF4-FFF2-40B4-BE49-F238E27FC236}">
                <a16:creationId xmlns:a16="http://schemas.microsoft.com/office/drawing/2014/main" id="{25E3629C-37BC-8BCD-8DA6-36C68915DD5B}"/>
              </a:ext>
            </a:extLst>
          </p:cNvPr>
          <p:cNvSpPr txBox="1"/>
          <p:nvPr/>
        </p:nvSpPr>
        <p:spPr>
          <a:xfrm>
            <a:off x="395536" y="1031521"/>
            <a:ext cx="8352928" cy="461665"/>
          </a:xfrm>
          <a:prstGeom prst="rect">
            <a:avLst/>
          </a:prstGeom>
          <a:noFill/>
        </p:spPr>
        <p:txBody>
          <a:bodyPr wrap="square" rtlCol="0">
            <a:spAutoFit/>
          </a:bodyPr>
          <a:lstStyle/>
          <a:p>
            <a:r>
              <a:rPr lang="zh-CN" altLang="en-US" sz="2400" dirty="0"/>
              <a:t>物联网的四个要素：</a:t>
            </a:r>
          </a:p>
        </p:txBody>
      </p:sp>
    </p:spTree>
    <p:extLst>
      <p:ext uri="{BB962C8B-B14F-4D97-AF65-F5344CB8AC3E}">
        <p14:creationId xmlns:p14="http://schemas.microsoft.com/office/powerpoint/2010/main" val="3449908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E392C26-5751-45D9-BF67-7BEC5FD15444}"/>
              </a:ext>
            </a:extLst>
          </p:cNvPr>
          <p:cNvPicPr>
            <a:picLocks noChangeAspect="1"/>
          </p:cNvPicPr>
          <p:nvPr/>
        </p:nvPicPr>
        <p:blipFill>
          <a:blip r:embed="rId3"/>
          <a:stretch>
            <a:fillRect/>
          </a:stretch>
        </p:blipFill>
        <p:spPr>
          <a:xfrm>
            <a:off x="1259632" y="781668"/>
            <a:ext cx="7151919" cy="6046967"/>
          </a:xfrm>
          <a:prstGeom prst="rect">
            <a:avLst/>
          </a:prstGeom>
        </p:spPr>
      </p:pic>
      <p:sp>
        <p:nvSpPr>
          <p:cNvPr id="2" name="文本框 1">
            <a:extLst>
              <a:ext uri="{FF2B5EF4-FFF2-40B4-BE49-F238E27FC236}">
                <a16:creationId xmlns:a16="http://schemas.microsoft.com/office/drawing/2014/main" id="{9D36D5B4-2B26-4609-A52E-6F15D6B210CC}"/>
              </a:ext>
            </a:extLst>
          </p:cNvPr>
          <p:cNvSpPr txBox="1"/>
          <p:nvPr/>
        </p:nvSpPr>
        <p:spPr>
          <a:xfrm>
            <a:off x="251520" y="2060848"/>
            <a:ext cx="677108" cy="3816424"/>
          </a:xfrm>
          <a:prstGeom prst="rect">
            <a:avLst/>
          </a:prstGeom>
          <a:noFill/>
        </p:spPr>
        <p:txBody>
          <a:bodyPr vert="eaVert" wrap="square" rtlCol="0">
            <a:spAutoFit/>
          </a:bodyPr>
          <a:lstStyle/>
          <a:p>
            <a:r>
              <a:rPr lang="zh-CN" altLang="en-US" sz="3200" b="1" dirty="0"/>
              <a:t>物联网体系架构</a:t>
            </a:r>
          </a:p>
        </p:txBody>
      </p:sp>
    </p:spTree>
    <p:extLst>
      <p:ext uri="{BB962C8B-B14F-4D97-AF65-F5344CB8AC3E}">
        <p14:creationId xmlns:p14="http://schemas.microsoft.com/office/powerpoint/2010/main" val="4219784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0423092-9FB9-4045-933D-63D523DF9B16}"/>
              </a:ext>
            </a:extLst>
          </p:cNvPr>
          <p:cNvSpPr/>
          <p:nvPr/>
        </p:nvSpPr>
        <p:spPr>
          <a:xfrm>
            <a:off x="2771800" y="1124744"/>
            <a:ext cx="4248472" cy="1200329"/>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 物联网云平台</a:t>
            </a:r>
            <a:endParaRPr lang="en-US" altLang="zh-CN" sz="3600" b="1" dirty="0">
              <a:latin typeface="黑体" panose="02010609060101010101" pitchFamily="49" charset="-122"/>
              <a:ea typeface="黑体" panose="02010609060101010101" pitchFamily="49" charset="-122"/>
              <a:cs typeface="+mj-cs"/>
            </a:endParaRPr>
          </a:p>
          <a:p>
            <a:endParaRPr lang="zh-CN" altLang="en-US" sz="3600" b="1" dirty="0">
              <a:latin typeface="黑体" panose="02010609060101010101" pitchFamily="49" charset="-122"/>
              <a:ea typeface="黑体" panose="02010609060101010101" pitchFamily="49" charset="-122"/>
              <a:cs typeface="+mj-cs"/>
            </a:endParaRPr>
          </a:p>
        </p:txBody>
      </p:sp>
      <p:pic>
        <p:nvPicPr>
          <p:cNvPr id="6" name="图片 5">
            <a:extLst>
              <a:ext uri="{FF2B5EF4-FFF2-40B4-BE49-F238E27FC236}">
                <a16:creationId xmlns:a16="http://schemas.microsoft.com/office/drawing/2014/main" id="{D54CC827-CF87-4F8B-B62C-F26FBE01BEC1}"/>
              </a:ext>
            </a:extLst>
          </p:cNvPr>
          <p:cNvPicPr>
            <a:picLocks noChangeAspect="1"/>
          </p:cNvPicPr>
          <p:nvPr/>
        </p:nvPicPr>
        <p:blipFill>
          <a:blip r:embed="rId3"/>
          <a:stretch>
            <a:fillRect/>
          </a:stretch>
        </p:blipFill>
        <p:spPr>
          <a:xfrm>
            <a:off x="1992257" y="2087105"/>
            <a:ext cx="958636" cy="993996"/>
          </a:xfrm>
          <a:prstGeom prst="rect">
            <a:avLst/>
          </a:prstGeom>
        </p:spPr>
      </p:pic>
      <p:pic>
        <p:nvPicPr>
          <p:cNvPr id="7" name="图片 6">
            <a:extLst>
              <a:ext uri="{FF2B5EF4-FFF2-40B4-BE49-F238E27FC236}">
                <a16:creationId xmlns:a16="http://schemas.microsoft.com/office/drawing/2014/main" id="{2A09DC3F-C8AD-4ADC-A686-71B9CB9A0AE4}"/>
              </a:ext>
            </a:extLst>
          </p:cNvPr>
          <p:cNvPicPr>
            <a:picLocks noChangeAspect="1"/>
          </p:cNvPicPr>
          <p:nvPr/>
        </p:nvPicPr>
        <p:blipFill>
          <a:blip r:embed="rId4"/>
          <a:stretch>
            <a:fillRect/>
          </a:stretch>
        </p:blipFill>
        <p:spPr>
          <a:xfrm>
            <a:off x="3395992" y="2009942"/>
            <a:ext cx="1316221" cy="1170451"/>
          </a:xfrm>
          <a:prstGeom prst="rect">
            <a:avLst/>
          </a:prstGeom>
        </p:spPr>
      </p:pic>
      <p:pic>
        <p:nvPicPr>
          <p:cNvPr id="8" name="图片 7">
            <a:extLst>
              <a:ext uri="{FF2B5EF4-FFF2-40B4-BE49-F238E27FC236}">
                <a16:creationId xmlns:a16="http://schemas.microsoft.com/office/drawing/2014/main" id="{593DF26E-5C01-4A8A-86E3-5C85526F439A}"/>
              </a:ext>
            </a:extLst>
          </p:cNvPr>
          <p:cNvPicPr>
            <a:picLocks noChangeAspect="1"/>
          </p:cNvPicPr>
          <p:nvPr/>
        </p:nvPicPr>
        <p:blipFill>
          <a:blip r:embed="rId5"/>
          <a:stretch>
            <a:fillRect/>
          </a:stretch>
        </p:blipFill>
        <p:spPr>
          <a:xfrm>
            <a:off x="5157311" y="2132856"/>
            <a:ext cx="1750293" cy="1096675"/>
          </a:xfrm>
          <a:prstGeom prst="rect">
            <a:avLst/>
          </a:prstGeom>
        </p:spPr>
      </p:pic>
      <p:pic>
        <p:nvPicPr>
          <p:cNvPr id="9" name="图片 8">
            <a:extLst>
              <a:ext uri="{FF2B5EF4-FFF2-40B4-BE49-F238E27FC236}">
                <a16:creationId xmlns:a16="http://schemas.microsoft.com/office/drawing/2014/main" id="{70FD210E-0086-4DB9-B0A7-BF21D7C62B5D}"/>
              </a:ext>
            </a:extLst>
          </p:cNvPr>
          <p:cNvPicPr>
            <a:picLocks noChangeAspect="1"/>
          </p:cNvPicPr>
          <p:nvPr/>
        </p:nvPicPr>
        <p:blipFill>
          <a:blip r:embed="rId6"/>
          <a:stretch>
            <a:fillRect/>
          </a:stretch>
        </p:blipFill>
        <p:spPr>
          <a:xfrm>
            <a:off x="1665345" y="3504704"/>
            <a:ext cx="1696477" cy="1272358"/>
          </a:xfrm>
          <a:prstGeom prst="rect">
            <a:avLst/>
          </a:prstGeom>
        </p:spPr>
      </p:pic>
      <p:pic>
        <p:nvPicPr>
          <p:cNvPr id="10" name="图片 9">
            <a:extLst>
              <a:ext uri="{FF2B5EF4-FFF2-40B4-BE49-F238E27FC236}">
                <a16:creationId xmlns:a16="http://schemas.microsoft.com/office/drawing/2014/main" id="{7C9C18F1-EF5B-47ED-8753-140B62AEABBA}"/>
              </a:ext>
            </a:extLst>
          </p:cNvPr>
          <p:cNvPicPr>
            <a:picLocks noChangeAspect="1"/>
          </p:cNvPicPr>
          <p:nvPr/>
        </p:nvPicPr>
        <p:blipFill>
          <a:blip r:embed="rId7"/>
          <a:stretch>
            <a:fillRect/>
          </a:stretch>
        </p:blipFill>
        <p:spPr>
          <a:xfrm>
            <a:off x="3481040" y="3816532"/>
            <a:ext cx="1799337" cy="863682"/>
          </a:xfrm>
          <a:prstGeom prst="rect">
            <a:avLst/>
          </a:prstGeom>
        </p:spPr>
      </p:pic>
      <p:pic>
        <p:nvPicPr>
          <p:cNvPr id="11" name="图片 10">
            <a:extLst>
              <a:ext uri="{FF2B5EF4-FFF2-40B4-BE49-F238E27FC236}">
                <a16:creationId xmlns:a16="http://schemas.microsoft.com/office/drawing/2014/main" id="{7B55717B-6B69-4EDC-A54C-0CFC8314DD33}"/>
              </a:ext>
            </a:extLst>
          </p:cNvPr>
          <p:cNvPicPr>
            <a:picLocks noChangeAspect="1"/>
          </p:cNvPicPr>
          <p:nvPr/>
        </p:nvPicPr>
        <p:blipFill>
          <a:blip r:embed="rId8"/>
          <a:stretch>
            <a:fillRect/>
          </a:stretch>
        </p:blipFill>
        <p:spPr>
          <a:xfrm>
            <a:off x="5433048" y="3612195"/>
            <a:ext cx="1622378" cy="1164868"/>
          </a:xfrm>
          <a:prstGeom prst="rect">
            <a:avLst/>
          </a:prstGeom>
        </p:spPr>
      </p:pic>
      <p:pic>
        <p:nvPicPr>
          <p:cNvPr id="12" name="图片 11">
            <a:extLst>
              <a:ext uri="{FF2B5EF4-FFF2-40B4-BE49-F238E27FC236}">
                <a16:creationId xmlns:a16="http://schemas.microsoft.com/office/drawing/2014/main" id="{79F24FD3-6F27-43A7-9A92-EC78A81E1B41}"/>
              </a:ext>
            </a:extLst>
          </p:cNvPr>
          <p:cNvPicPr>
            <a:picLocks noChangeAspect="1"/>
          </p:cNvPicPr>
          <p:nvPr/>
        </p:nvPicPr>
        <p:blipFill>
          <a:blip r:embed="rId9"/>
          <a:stretch>
            <a:fillRect/>
          </a:stretch>
        </p:blipFill>
        <p:spPr>
          <a:xfrm>
            <a:off x="1719878" y="5136022"/>
            <a:ext cx="2103843" cy="1277854"/>
          </a:xfrm>
          <a:prstGeom prst="rect">
            <a:avLst/>
          </a:prstGeom>
        </p:spPr>
      </p:pic>
      <p:pic>
        <p:nvPicPr>
          <p:cNvPr id="14" name="图片 13">
            <a:extLst>
              <a:ext uri="{FF2B5EF4-FFF2-40B4-BE49-F238E27FC236}">
                <a16:creationId xmlns:a16="http://schemas.microsoft.com/office/drawing/2014/main" id="{A18D6AE8-E5C9-4420-94D1-0C931A19777A}"/>
              </a:ext>
            </a:extLst>
          </p:cNvPr>
          <p:cNvPicPr>
            <a:picLocks noChangeAspect="1"/>
          </p:cNvPicPr>
          <p:nvPr/>
        </p:nvPicPr>
        <p:blipFill>
          <a:blip r:embed="rId10"/>
          <a:stretch>
            <a:fillRect/>
          </a:stretch>
        </p:blipFill>
        <p:spPr>
          <a:xfrm>
            <a:off x="3933401" y="5020033"/>
            <a:ext cx="2693952" cy="1346976"/>
          </a:xfrm>
          <a:prstGeom prst="rect">
            <a:avLst/>
          </a:prstGeom>
        </p:spPr>
      </p:pic>
    </p:spTree>
    <p:extLst>
      <p:ext uri="{BB962C8B-B14F-4D97-AF65-F5344CB8AC3E}">
        <p14:creationId xmlns:p14="http://schemas.microsoft.com/office/powerpoint/2010/main" val="284693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a:extLst>
              <a:ext uri="{FF2B5EF4-FFF2-40B4-BE49-F238E27FC236}">
                <a16:creationId xmlns:a16="http://schemas.microsoft.com/office/drawing/2014/main" id="{D1112A1C-BE9E-47B8-AC6A-83711571AD93}"/>
              </a:ext>
            </a:extLst>
          </p:cNvPr>
          <p:cNvGraphicFramePr/>
          <p:nvPr>
            <p:extLst>
              <p:ext uri="{D42A27DB-BD31-4B8C-83A1-F6EECF244321}">
                <p14:modId xmlns:p14="http://schemas.microsoft.com/office/powerpoint/2010/main" val="419338317"/>
              </p:ext>
            </p:extLst>
          </p:nvPr>
        </p:nvGraphicFramePr>
        <p:xfrm>
          <a:off x="1403648" y="1556792"/>
          <a:ext cx="655272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5B024377-D6F4-1FAB-7FEA-146C8A1F8033}"/>
              </a:ext>
            </a:extLst>
          </p:cNvPr>
          <p:cNvSpPr txBox="1"/>
          <p:nvPr/>
        </p:nvSpPr>
        <p:spPr>
          <a:xfrm>
            <a:off x="1043608" y="908720"/>
            <a:ext cx="4572000" cy="461665"/>
          </a:xfrm>
          <a:prstGeom prst="rect">
            <a:avLst/>
          </a:prstGeom>
          <a:noFill/>
        </p:spPr>
        <p:txBody>
          <a:bodyPr wrap="square">
            <a:spAutoFit/>
          </a:bodyPr>
          <a:lstStyle/>
          <a:p>
            <a:r>
              <a:rPr lang="zh-CN" altLang="en-US" sz="2400" dirty="0"/>
              <a:t>云平台的三个层次：</a:t>
            </a:r>
          </a:p>
        </p:txBody>
      </p:sp>
    </p:spTree>
    <p:extLst>
      <p:ext uri="{BB962C8B-B14F-4D97-AF65-F5344CB8AC3E}">
        <p14:creationId xmlns:p14="http://schemas.microsoft.com/office/powerpoint/2010/main" val="3604790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3">
            <a:extLst>
              <a:ext uri="{FF2B5EF4-FFF2-40B4-BE49-F238E27FC236}">
                <a16:creationId xmlns:a16="http://schemas.microsoft.com/office/drawing/2014/main" id="{E8BB6028-DE33-46FC-8D7E-F0FDB4415E63}"/>
              </a:ext>
            </a:extLst>
          </p:cNvPr>
          <p:cNvGraphicFramePr>
            <a:graphicFrameLocks noGrp="1"/>
          </p:cNvGraphicFramePr>
          <p:nvPr>
            <p:extLst>
              <p:ext uri="{D42A27DB-BD31-4B8C-83A1-F6EECF244321}">
                <p14:modId xmlns:p14="http://schemas.microsoft.com/office/powerpoint/2010/main" val="1840114426"/>
              </p:ext>
            </p:extLst>
          </p:nvPr>
        </p:nvGraphicFramePr>
        <p:xfrm>
          <a:off x="575556" y="1268760"/>
          <a:ext cx="7992888" cy="4975335"/>
        </p:xfrm>
        <a:graphic>
          <a:graphicData uri="http://schemas.openxmlformats.org/drawingml/2006/table">
            <a:tbl>
              <a:tblPr firstRow="1" bandRow="1">
                <a:tableStyleId>{5C22544A-7EE6-4342-B048-85BDC9FD1C3A}</a:tableStyleId>
              </a:tblPr>
              <a:tblGrid>
                <a:gridCol w="1924214">
                  <a:extLst>
                    <a:ext uri="{9D8B030D-6E8A-4147-A177-3AD203B41FA5}">
                      <a16:colId xmlns:a16="http://schemas.microsoft.com/office/drawing/2014/main" val="1064430904"/>
                    </a:ext>
                  </a:extLst>
                </a:gridCol>
                <a:gridCol w="2812312">
                  <a:extLst>
                    <a:ext uri="{9D8B030D-6E8A-4147-A177-3AD203B41FA5}">
                      <a16:colId xmlns:a16="http://schemas.microsoft.com/office/drawing/2014/main" val="3455970086"/>
                    </a:ext>
                  </a:extLst>
                </a:gridCol>
                <a:gridCol w="3256362">
                  <a:extLst>
                    <a:ext uri="{9D8B030D-6E8A-4147-A177-3AD203B41FA5}">
                      <a16:colId xmlns:a16="http://schemas.microsoft.com/office/drawing/2014/main" val="3526330729"/>
                    </a:ext>
                  </a:extLst>
                </a:gridCol>
              </a:tblGrid>
              <a:tr h="484230">
                <a:tc>
                  <a:txBody>
                    <a:bodyPr/>
                    <a:lstStyle/>
                    <a:p>
                      <a:r>
                        <a:rPr lang="zh-CN" altLang="en-US" dirty="0"/>
                        <a:t>分类</a:t>
                      </a:r>
                    </a:p>
                  </a:txBody>
                  <a:tcPr/>
                </a:tc>
                <a:tc>
                  <a:txBody>
                    <a:bodyPr/>
                    <a:lstStyle/>
                    <a:p>
                      <a:r>
                        <a:rPr lang="zh-CN" altLang="en-US" dirty="0"/>
                        <a:t>举例</a:t>
                      </a:r>
                    </a:p>
                  </a:txBody>
                  <a:tcPr/>
                </a:tc>
                <a:tc>
                  <a:txBody>
                    <a:bodyPr/>
                    <a:lstStyle/>
                    <a:p>
                      <a:r>
                        <a:rPr lang="zh-CN" altLang="en-US" dirty="0"/>
                        <a:t>特点</a:t>
                      </a:r>
                    </a:p>
                  </a:txBody>
                  <a:tcPr/>
                </a:tc>
                <a:extLst>
                  <a:ext uri="{0D108BD9-81ED-4DB2-BD59-A6C34878D82A}">
                    <a16:rowId xmlns:a16="http://schemas.microsoft.com/office/drawing/2014/main" val="1724315733"/>
                  </a:ext>
                </a:extLst>
              </a:tr>
              <a:tr h="835795">
                <a:tc>
                  <a:txBody>
                    <a:bodyPr/>
                    <a:lstStyle/>
                    <a:p>
                      <a:r>
                        <a:rPr lang="zh-CN" altLang="en-US" dirty="0"/>
                        <a:t>底层支撑平台</a:t>
                      </a:r>
                    </a:p>
                  </a:txBody>
                  <a:tcPr/>
                </a:tc>
                <a:tc>
                  <a:txBody>
                    <a:bodyPr/>
                    <a:lstStyle/>
                    <a:p>
                      <a:r>
                        <a:rPr lang="en-US" altLang="zh-CN" dirty="0"/>
                        <a:t>AWS</a:t>
                      </a:r>
                      <a:r>
                        <a:rPr lang="zh-CN" altLang="en-US" dirty="0"/>
                        <a:t>、阿里云、</a:t>
                      </a:r>
                      <a:r>
                        <a:rPr lang="en-US" altLang="zh-CN" sz="1800" b="0" i="0" kern="1200" dirty="0">
                          <a:solidFill>
                            <a:schemeClr val="dk1"/>
                          </a:solidFill>
                          <a:effectLst/>
                          <a:latin typeface="+mn-lt"/>
                          <a:ea typeface="+mn-ea"/>
                          <a:cs typeface="+mn-cs"/>
                        </a:rPr>
                        <a:t>Microsoft </a:t>
                      </a:r>
                      <a:r>
                        <a:rPr lang="en-US" altLang="zh-CN" dirty="0"/>
                        <a:t>Azure</a:t>
                      </a:r>
                      <a:r>
                        <a:rPr lang="zh-CN" altLang="en-US" dirty="0"/>
                        <a:t>、腾讯云、</a:t>
                      </a:r>
                      <a:r>
                        <a:rPr lang="en-US" altLang="zh-CN" dirty="0"/>
                        <a:t>IBM</a:t>
                      </a:r>
                      <a:r>
                        <a:rPr lang="zh-CN" altLang="en-US" dirty="0"/>
                        <a:t>、百度</a:t>
                      </a:r>
                    </a:p>
                  </a:txBody>
                  <a:tcPr/>
                </a:tc>
                <a:tc>
                  <a:txBody>
                    <a:bodyPr/>
                    <a:lstStyle/>
                    <a:p>
                      <a:r>
                        <a:rPr lang="zh-CN" altLang="en-US" dirty="0"/>
                        <a:t>利用自身云方面的优势，强调云支撑、计算能力，通过提供网关</a:t>
                      </a:r>
                      <a:r>
                        <a:rPr lang="en-US" altLang="zh-CN" dirty="0"/>
                        <a:t>API</a:t>
                      </a:r>
                      <a:r>
                        <a:rPr lang="zh-CN" altLang="en-US" dirty="0"/>
                        <a:t>和</a:t>
                      </a:r>
                      <a:r>
                        <a:rPr lang="en-US" altLang="zh-CN" dirty="0"/>
                        <a:t>SDK</a:t>
                      </a:r>
                      <a:r>
                        <a:rPr lang="zh-CN" altLang="en-US" dirty="0"/>
                        <a:t>实现硬件连接，下游以物联网平台解决方案公司和行业大型客户为主。</a:t>
                      </a:r>
                    </a:p>
                  </a:txBody>
                  <a:tcPr/>
                </a:tc>
                <a:extLst>
                  <a:ext uri="{0D108BD9-81ED-4DB2-BD59-A6C34878D82A}">
                    <a16:rowId xmlns:a16="http://schemas.microsoft.com/office/drawing/2014/main" val="1770078738"/>
                  </a:ext>
                </a:extLst>
              </a:tr>
              <a:tr h="835795">
                <a:tc>
                  <a:txBody>
                    <a:bodyPr/>
                    <a:lstStyle/>
                    <a:p>
                      <a:r>
                        <a:rPr lang="en-US" altLang="zh-CN" dirty="0"/>
                        <a:t>SIM</a:t>
                      </a:r>
                      <a:r>
                        <a:rPr lang="zh-CN" altLang="en-US" dirty="0"/>
                        <a:t>卡管理平台</a:t>
                      </a:r>
                    </a:p>
                  </a:txBody>
                  <a:tcPr/>
                </a:tc>
                <a:tc>
                  <a:txBody>
                    <a:bodyPr/>
                    <a:lstStyle/>
                    <a:p>
                      <a:r>
                        <a:rPr lang="zh-CN" altLang="en-US" dirty="0"/>
                        <a:t>思科</a:t>
                      </a:r>
                      <a:r>
                        <a:rPr lang="en-US" altLang="zh-CN" dirty="0"/>
                        <a:t>Jasper</a:t>
                      </a:r>
                      <a:r>
                        <a:rPr lang="zh-CN" altLang="en-US" dirty="0"/>
                        <a:t>、爱立信</a:t>
                      </a:r>
                      <a:r>
                        <a:rPr lang="en-US" altLang="zh-CN" dirty="0"/>
                        <a:t>DCP</a:t>
                      </a:r>
                      <a:endParaRPr lang="zh-CN" altLang="en-US" dirty="0"/>
                    </a:p>
                  </a:txBody>
                  <a:tcPr/>
                </a:tc>
                <a:tc>
                  <a:txBody>
                    <a:bodyPr/>
                    <a:lstStyle/>
                    <a:p>
                      <a:r>
                        <a:rPr lang="zh-CN" altLang="en-US" dirty="0"/>
                        <a:t>依托运营商，合作成为运营商的物联网平台，强调连接管理。</a:t>
                      </a:r>
                    </a:p>
                  </a:txBody>
                  <a:tcPr/>
                </a:tc>
                <a:extLst>
                  <a:ext uri="{0D108BD9-81ED-4DB2-BD59-A6C34878D82A}">
                    <a16:rowId xmlns:a16="http://schemas.microsoft.com/office/drawing/2014/main" val="3716305227"/>
                  </a:ext>
                </a:extLst>
              </a:tr>
              <a:tr h="1552190">
                <a:tc>
                  <a:txBody>
                    <a:bodyPr/>
                    <a:lstStyle/>
                    <a:p>
                      <a:r>
                        <a:rPr lang="zh-CN" altLang="en-US" dirty="0"/>
                        <a:t>解决方案平台</a:t>
                      </a:r>
                    </a:p>
                  </a:txBody>
                  <a:tcPr/>
                </a:tc>
                <a:tc>
                  <a:txBody>
                    <a:bodyPr/>
                    <a:lstStyle/>
                    <a:p>
                      <a:r>
                        <a:rPr lang="zh-CN" altLang="en-US" dirty="0"/>
                        <a:t>华为、机智云、中国移动</a:t>
                      </a:r>
                      <a:r>
                        <a:rPr lang="en-US" altLang="zh-CN" dirty="0" err="1"/>
                        <a:t>OneNet</a:t>
                      </a:r>
                      <a:endParaRPr lang="zh-CN" altLang="en-US" dirty="0"/>
                    </a:p>
                  </a:txBody>
                  <a:tcPr/>
                </a:tc>
                <a:tc>
                  <a:txBody>
                    <a:bodyPr/>
                    <a:lstStyle/>
                    <a:p>
                      <a:r>
                        <a:rPr lang="zh-CN" altLang="en-US" dirty="0"/>
                        <a:t>集成云管端的所有功能，提供软硬件全面解决方案，降低门槛，但目前呈现碎片化局面。</a:t>
                      </a:r>
                    </a:p>
                  </a:txBody>
                  <a:tcPr/>
                </a:tc>
                <a:extLst>
                  <a:ext uri="{0D108BD9-81ED-4DB2-BD59-A6C34878D82A}">
                    <a16:rowId xmlns:a16="http://schemas.microsoft.com/office/drawing/2014/main" val="814092745"/>
                  </a:ext>
                </a:extLst>
              </a:tr>
              <a:tr h="484230">
                <a:tc>
                  <a:txBody>
                    <a:bodyPr/>
                    <a:lstStyle/>
                    <a:p>
                      <a:r>
                        <a:rPr lang="zh-CN" altLang="en-US" dirty="0"/>
                        <a:t>垂直行业平台</a:t>
                      </a:r>
                    </a:p>
                  </a:txBody>
                  <a:tcPr/>
                </a:tc>
                <a:tc>
                  <a:txBody>
                    <a:bodyPr/>
                    <a:lstStyle/>
                    <a:p>
                      <a:r>
                        <a:rPr lang="zh-CN" altLang="en-US" dirty="0"/>
                        <a:t>小米</a:t>
                      </a:r>
                    </a:p>
                  </a:txBody>
                  <a:tcPr/>
                </a:tc>
                <a:tc>
                  <a:txBody>
                    <a:bodyPr/>
                    <a:lstStyle/>
                    <a:p>
                      <a:r>
                        <a:rPr lang="zh-CN" altLang="en-US" dirty="0"/>
                        <a:t>针对自身产品提出解决方案，推广较难</a:t>
                      </a:r>
                    </a:p>
                  </a:txBody>
                  <a:tcPr/>
                </a:tc>
                <a:extLst>
                  <a:ext uri="{0D108BD9-81ED-4DB2-BD59-A6C34878D82A}">
                    <a16:rowId xmlns:a16="http://schemas.microsoft.com/office/drawing/2014/main" val="530929948"/>
                  </a:ext>
                </a:extLst>
              </a:tr>
            </a:tbl>
          </a:graphicData>
        </a:graphic>
      </p:graphicFrame>
    </p:spTree>
    <p:extLst>
      <p:ext uri="{BB962C8B-B14F-4D97-AF65-F5344CB8AC3E}">
        <p14:creationId xmlns:p14="http://schemas.microsoft.com/office/powerpoint/2010/main" val="3411445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4F644CB-7282-43DD-A7F9-C9B07CF6D5BB}"/>
              </a:ext>
            </a:extLst>
          </p:cNvPr>
          <p:cNvSpPr/>
          <p:nvPr/>
        </p:nvSpPr>
        <p:spPr>
          <a:xfrm>
            <a:off x="2195736" y="2636912"/>
            <a:ext cx="5796644" cy="646331"/>
          </a:xfrm>
          <a:prstGeom prst="rect">
            <a:avLst/>
          </a:prstGeom>
        </p:spPr>
        <p:txBody>
          <a:bodyPr wrap="square">
            <a:spAutoFit/>
          </a:bodyPr>
          <a:lstStyle/>
          <a:p>
            <a:r>
              <a:rPr lang="en-US" altLang="zh-CN" sz="3600" b="1" dirty="0">
                <a:solidFill>
                  <a:srgbClr val="660066"/>
                </a:solidFill>
                <a:ea typeface="隶书" panose="02010509060101010101" pitchFamily="1" charset="-122"/>
                <a:cs typeface="+mj-cs"/>
              </a:rPr>
              <a:t>1.3</a:t>
            </a:r>
            <a:r>
              <a:rPr lang="zh-CN" altLang="en-US" sz="3600" b="1" dirty="0">
                <a:solidFill>
                  <a:srgbClr val="660066"/>
                </a:solidFill>
                <a:ea typeface="隶书" panose="02010509060101010101" pitchFamily="1" charset="-122"/>
                <a:cs typeface="+mj-cs"/>
              </a:rPr>
              <a:t> 物联网通信与组网技术</a:t>
            </a:r>
          </a:p>
        </p:txBody>
      </p:sp>
    </p:spTree>
    <p:extLst>
      <p:ext uri="{BB962C8B-B14F-4D97-AF65-F5344CB8AC3E}">
        <p14:creationId xmlns:p14="http://schemas.microsoft.com/office/powerpoint/2010/main" val="1211523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95BE9AA8-E8A6-4D52-8903-C2F28F169744}"/>
              </a:ext>
            </a:extLst>
          </p:cNvPr>
          <p:cNvSpPr>
            <a:spLocks noChangeArrowheads="1"/>
          </p:cNvSpPr>
          <p:nvPr/>
        </p:nvSpPr>
        <p:spPr bwMode="auto">
          <a:xfrm>
            <a:off x="539552" y="1124744"/>
            <a:ext cx="8280920" cy="505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Char char="l"/>
            </a:pPr>
            <a:r>
              <a:rPr lang="zh-CN" altLang="en-US" sz="2800" b="1" dirty="0"/>
              <a:t>不得旷课、迟到、早退。生病或有事要跟老师请假。</a:t>
            </a:r>
          </a:p>
          <a:p>
            <a:pPr algn="l" eaLnBrk="1" hangingPunct="1">
              <a:spcBef>
                <a:spcPct val="20000"/>
              </a:spcBef>
              <a:buClr>
                <a:schemeClr val="tx2"/>
              </a:buClr>
              <a:buSzPct val="70000"/>
              <a:buFont typeface="Wingdings" panose="05000000000000000000" pitchFamily="2" charset="2"/>
              <a:buChar char="l"/>
            </a:pPr>
            <a:r>
              <a:rPr lang="zh-CN" altLang="en-US" sz="2800" b="1" dirty="0"/>
              <a:t>每人固定一个实验台。</a:t>
            </a:r>
          </a:p>
          <a:p>
            <a:pPr algn="l" eaLnBrk="1" hangingPunct="1">
              <a:spcBef>
                <a:spcPct val="20000"/>
              </a:spcBef>
              <a:buClr>
                <a:schemeClr val="tx2"/>
              </a:buClr>
              <a:buSzPct val="70000"/>
              <a:buFont typeface="Wingdings" panose="05000000000000000000" pitchFamily="2" charset="2"/>
              <a:buChar char="l"/>
            </a:pPr>
            <a:r>
              <a:rPr lang="zh-CN" altLang="en-US" sz="2800" b="1" dirty="0"/>
              <a:t>实验过程中，严格按实验要求和步骤去做，避免损坏实验器件。</a:t>
            </a:r>
          </a:p>
          <a:p>
            <a:pPr algn="l" eaLnBrk="1" hangingPunct="1">
              <a:spcBef>
                <a:spcPct val="20000"/>
              </a:spcBef>
              <a:buClr>
                <a:schemeClr val="tx2"/>
              </a:buClr>
              <a:buSzPct val="70000"/>
              <a:buFont typeface="Wingdings" panose="05000000000000000000" pitchFamily="2" charset="2"/>
              <a:buChar char="l"/>
            </a:pPr>
            <a:r>
              <a:rPr lang="zh-CN" altLang="en-US" sz="2800" b="1" dirty="0"/>
              <a:t>实验结束后，仪器还原，关上电源，整理好桌面和实验用品，将凳子放到桌子下面。</a:t>
            </a:r>
          </a:p>
          <a:p>
            <a:pPr algn="l" eaLnBrk="1" hangingPunct="1">
              <a:spcBef>
                <a:spcPct val="20000"/>
              </a:spcBef>
              <a:buClr>
                <a:schemeClr val="tx2"/>
              </a:buClr>
              <a:buSzPct val="70000"/>
              <a:buFont typeface="Wingdings" panose="05000000000000000000" pitchFamily="2" charset="2"/>
              <a:buChar char="l"/>
            </a:pPr>
            <a:r>
              <a:rPr lang="zh-CN" altLang="en-US" sz="2800" b="1" dirty="0"/>
              <a:t>保持卫生整洁，不得在实验室吃东西，不得大声喧哗，废纸等要随身带走。</a:t>
            </a:r>
          </a:p>
        </p:txBody>
      </p:sp>
    </p:spTree>
    <p:extLst>
      <p:ext uri="{BB962C8B-B14F-4D97-AF65-F5344CB8AC3E}">
        <p14:creationId xmlns:p14="http://schemas.microsoft.com/office/powerpoint/2010/main" val="964045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F8DB2D2-C3B5-4ABC-82A7-4682CAC80A8D}"/>
              </a:ext>
            </a:extLst>
          </p:cNvPr>
          <p:cNvPicPr>
            <a:picLocks noChangeAspect="1"/>
          </p:cNvPicPr>
          <p:nvPr/>
        </p:nvPicPr>
        <p:blipFill>
          <a:blip r:embed="rId3"/>
          <a:stretch>
            <a:fillRect/>
          </a:stretch>
        </p:blipFill>
        <p:spPr>
          <a:xfrm>
            <a:off x="179512" y="1377474"/>
            <a:ext cx="8953050" cy="5097258"/>
          </a:xfrm>
          <a:prstGeom prst="rect">
            <a:avLst/>
          </a:prstGeom>
        </p:spPr>
      </p:pic>
    </p:spTree>
    <p:extLst>
      <p:ext uri="{BB962C8B-B14F-4D97-AF65-F5344CB8AC3E}">
        <p14:creationId xmlns:p14="http://schemas.microsoft.com/office/powerpoint/2010/main" val="2660798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FE448CB-13E8-4BB4-8694-B71331EA6F5E}"/>
              </a:ext>
            </a:extLst>
          </p:cNvPr>
          <p:cNvPicPr>
            <a:picLocks noChangeAspect="1"/>
          </p:cNvPicPr>
          <p:nvPr/>
        </p:nvPicPr>
        <p:blipFill>
          <a:blip r:embed="rId4"/>
          <a:stretch>
            <a:fillRect/>
          </a:stretch>
        </p:blipFill>
        <p:spPr>
          <a:xfrm>
            <a:off x="971600" y="2852936"/>
            <a:ext cx="1512168" cy="1512168"/>
          </a:xfrm>
          <a:prstGeom prst="rect">
            <a:avLst/>
          </a:prstGeom>
        </p:spPr>
      </p:pic>
      <p:sp>
        <p:nvSpPr>
          <p:cNvPr id="5" name="文本框 4">
            <a:extLst>
              <a:ext uri="{FF2B5EF4-FFF2-40B4-BE49-F238E27FC236}">
                <a16:creationId xmlns:a16="http://schemas.microsoft.com/office/drawing/2014/main" id="{1739EC86-E5F7-4C54-B70A-2598A7BF9173}"/>
              </a:ext>
            </a:extLst>
          </p:cNvPr>
          <p:cNvSpPr txBox="1"/>
          <p:nvPr/>
        </p:nvSpPr>
        <p:spPr>
          <a:xfrm>
            <a:off x="2843808" y="2276872"/>
            <a:ext cx="5616624" cy="3046988"/>
          </a:xfrm>
          <a:prstGeom prst="rect">
            <a:avLst/>
          </a:prstGeom>
          <a:noFill/>
        </p:spPr>
        <p:txBody>
          <a:bodyPr wrap="square">
            <a:spAutoFit/>
          </a:bodyPr>
          <a:lstStyle/>
          <a:p>
            <a:r>
              <a:rPr lang="zh-CN" altLang="en-US" sz="2400" dirty="0"/>
              <a:t>射频识别（</a:t>
            </a:r>
            <a:r>
              <a:rPr lang="en-US" altLang="zh-CN" sz="2400" dirty="0"/>
              <a:t>Radio Frequency Identification RFID</a:t>
            </a:r>
            <a:r>
              <a:rPr lang="zh-CN" altLang="en-US" sz="2400" dirty="0"/>
              <a:t>）是一种非接触式自动识别技术，其基本原理是利用射频信号及其空间耦合（电感或者电磁耦合）的传输特性，实现对静止或移动物品的自动识别。射频识别常称为感应式电子芯片或接近卡、感应卡、非接触卡、电子标签、电子条码等。</a:t>
            </a:r>
          </a:p>
        </p:txBody>
      </p:sp>
      <p:sp>
        <p:nvSpPr>
          <p:cNvPr id="7" name="文本框 6">
            <a:extLst>
              <a:ext uri="{FF2B5EF4-FFF2-40B4-BE49-F238E27FC236}">
                <a16:creationId xmlns:a16="http://schemas.microsoft.com/office/drawing/2014/main" id="{76BFD359-A8D1-49C6-923C-EB88BF34B741}"/>
              </a:ext>
            </a:extLst>
          </p:cNvPr>
          <p:cNvSpPr txBox="1"/>
          <p:nvPr/>
        </p:nvSpPr>
        <p:spPr>
          <a:xfrm>
            <a:off x="2843808" y="1210974"/>
            <a:ext cx="4572000" cy="646331"/>
          </a:xfrm>
          <a:prstGeom prst="rect">
            <a:avLst/>
          </a:prstGeom>
          <a:noFill/>
        </p:spPr>
        <p:txBody>
          <a:bodyPr wrap="square">
            <a:spAutoFit/>
          </a:bodyPr>
          <a:lstStyle/>
          <a:p>
            <a:r>
              <a:rPr lang="en-US" altLang="zh-CN" sz="3600" b="1" dirty="0">
                <a:latin typeface="黑体" panose="02010609060101010101" pitchFamily="49" charset="-122"/>
                <a:ea typeface="黑体" panose="02010609060101010101" pitchFamily="49" charset="-122"/>
                <a:cs typeface="+mj-cs"/>
              </a:rPr>
              <a:t>RFID</a:t>
            </a:r>
            <a:r>
              <a:rPr lang="zh-CN" altLang="en-US" sz="3600" b="1" dirty="0">
                <a:latin typeface="黑体" panose="02010609060101010101" pitchFamily="49" charset="-122"/>
                <a:ea typeface="黑体" panose="02010609060101010101" pitchFamily="49" charset="-122"/>
                <a:cs typeface="+mj-cs"/>
              </a:rPr>
              <a:t>射频识别技术</a:t>
            </a:r>
          </a:p>
        </p:txBody>
      </p:sp>
    </p:spTree>
    <p:extLst>
      <p:ext uri="{BB962C8B-B14F-4D97-AF65-F5344CB8AC3E}">
        <p14:creationId xmlns:p14="http://schemas.microsoft.com/office/powerpoint/2010/main" val="36390775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F2EDD9D-63AA-462A-AD59-4314510E76A0}"/>
              </a:ext>
            </a:extLst>
          </p:cNvPr>
          <p:cNvSpPr txBox="1"/>
          <p:nvPr/>
        </p:nvSpPr>
        <p:spPr>
          <a:xfrm>
            <a:off x="2843808" y="911637"/>
            <a:ext cx="4572000" cy="646331"/>
          </a:xfrm>
          <a:prstGeom prst="rect">
            <a:avLst/>
          </a:prstGeom>
          <a:noFill/>
        </p:spPr>
        <p:txBody>
          <a:bodyPr wrap="square">
            <a:spAutoFit/>
          </a:bodyPr>
          <a:lstStyle/>
          <a:p>
            <a:r>
              <a:rPr lang="en-US" altLang="zh-CN" sz="3600" b="1" dirty="0">
                <a:latin typeface="黑体" panose="02010609060101010101" pitchFamily="49" charset="-122"/>
                <a:ea typeface="黑体" panose="02010609060101010101" pitchFamily="49" charset="-122"/>
                <a:cs typeface="+mj-cs"/>
              </a:rPr>
              <a:t>RFID</a:t>
            </a:r>
            <a:r>
              <a:rPr lang="zh-CN" altLang="en-US" sz="3600" b="1" dirty="0">
                <a:latin typeface="黑体" panose="02010609060101010101" pitchFamily="49" charset="-122"/>
                <a:ea typeface="黑体" panose="02010609060101010101" pitchFamily="49" charset="-122"/>
                <a:cs typeface="+mj-cs"/>
              </a:rPr>
              <a:t>射频识别技术</a:t>
            </a:r>
          </a:p>
        </p:txBody>
      </p:sp>
      <p:sp>
        <p:nvSpPr>
          <p:cNvPr id="7" name="文本框 6">
            <a:extLst>
              <a:ext uri="{FF2B5EF4-FFF2-40B4-BE49-F238E27FC236}">
                <a16:creationId xmlns:a16="http://schemas.microsoft.com/office/drawing/2014/main" id="{7E4A4402-0DAB-4DE4-99A9-140C43814C46}"/>
              </a:ext>
            </a:extLst>
          </p:cNvPr>
          <p:cNvSpPr txBox="1"/>
          <p:nvPr/>
        </p:nvSpPr>
        <p:spPr>
          <a:xfrm>
            <a:off x="4355976" y="1886922"/>
            <a:ext cx="4572000" cy="4154984"/>
          </a:xfrm>
          <a:prstGeom prst="rect">
            <a:avLst/>
          </a:prstGeom>
          <a:noFill/>
        </p:spPr>
        <p:txBody>
          <a:bodyPr wrap="square">
            <a:spAutoFit/>
          </a:bodyPr>
          <a:lstStyle/>
          <a:p>
            <a:r>
              <a:rPr lang="zh-CN" altLang="en-US" sz="2400" dirty="0"/>
              <a:t> 最基本的</a:t>
            </a:r>
            <a:r>
              <a:rPr lang="en-US" altLang="zh-CN" sz="2400" dirty="0"/>
              <a:t>RFID</a:t>
            </a:r>
            <a:r>
              <a:rPr lang="zh-CN" altLang="en-US" sz="2400" dirty="0"/>
              <a:t>系统由三部分组成： </a:t>
            </a:r>
            <a:endParaRPr lang="en-US" altLang="zh-CN" sz="2400" dirty="0"/>
          </a:p>
          <a:p>
            <a:r>
              <a:rPr lang="zh-CN" altLang="en-US" sz="2400" dirty="0"/>
              <a:t> </a:t>
            </a:r>
            <a:r>
              <a:rPr lang="zh-CN" altLang="en-US" sz="2400" b="1" dirty="0"/>
              <a:t>标签</a:t>
            </a:r>
            <a:r>
              <a:rPr lang="en-US" altLang="zh-CN" sz="2400" b="1" dirty="0"/>
              <a:t>(Tag)</a:t>
            </a:r>
            <a:r>
              <a:rPr lang="zh-CN" altLang="en-US" sz="2400" dirty="0"/>
              <a:t>：由耦合元件及芯片组成，每个标签具有唯一的电子编码，附着在物体上标识目标对象；</a:t>
            </a:r>
            <a:endParaRPr lang="en-US" altLang="zh-CN" sz="2400" dirty="0"/>
          </a:p>
          <a:p>
            <a:r>
              <a:rPr lang="zh-CN" altLang="en-US" sz="2400" dirty="0"/>
              <a:t> </a:t>
            </a:r>
            <a:r>
              <a:rPr lang="zh-CN" altLang="en-US" sz="2400" b="1" dirty="0"/>
              <a:t>阅读器</a:t>
            </a:r>
            <a:r>
              <a:rPr lang="en-US" altLang="zh-CN" sz="2400" b="1" dirty="0"/>
              <a:t>(Reader)</a:t>
            </a:r>
            <a:r>
              <a:rPr lang="zh-CN" altLang="en-US" sz="2400" dirty="0"/>
              <a:t>：读取</a:t>
            </a:r>
            <a:r>
              <a:rPr lang="en-US" altLang="zh-CN" sz="2400" dirty="0"/>
              <a:t>(</a:t>
            </a:r>
            <a:r>
              <a:rPr lang="zh-CN" altLang="en-US" sz="2400" dirty="0"/>
              <a:t>有时还可以写入</a:t>
            </a:r>
            <a:r>
              <a:rPr lang="en-US" altLang="zh-CN" sz="2400" dirty="0"/>
              <a:t>)</a:t>
            </a:r>
            <a:r>
              <a:rPr lang="zh-CN" altLang="en-US" sz="2400" dirty="0"/>
              <a:t>标签信息的设备，可设计为手持式或固定式；</a:t>
            </a:r>
            <a:endParaRPr lang="en-US" altLang="zh-CN" sz="2400" dirty="0"/>
          </a:p>
          <a:p>
            <a:r>
              <a:rPr lang="zh-CN" altLang="en-US" sz="2400" dirty="0"/>
              <a:t> </a:t>
            </a:r>
            <a:r>
              <a:rPr lang="zh-CN" altLang="en-US" sz="2400" b="1" dirty="0"/>
              <a:t>天线</a:t>
            </a:r>
            <a:r>
              <a:rPr lang="en-US" altLang="zh-CN" sz="2400" b="1" dirty="0"/>
              <a:t>(Antenna)</a:t>
            </a:r>
            <a:r>
              <a:rPr lang="zh-CN" altLang="en-US" sz="2400" dirty="0"/>
              <a:t>：在标签和读取器间传递射频信号。</a:t>
            </a:r>
          </a:p>
        </p:txBody>
      </p:sp>
      <p:pic>
        <p:nvPicPr>
          <p:cNvPr id="8" name="图片 7">
            <a:extLst>
              <a:ext uri="{FF2B5EF4-FFF2-40B4-BE49-F238E27FC236}">
                <a16:creationId xmlns:a16="http://schemas.microsoft.com/office/drawing/2014/main" id="{AF29740C-B13F-4196-9118-6287B2A53000}"/>
              </a:ext>
            </a:extLst>
          </p:cNvPr>
          <p:cNvPicPr>
            <a:picLocks noChangeAspect="1"/>
          </p:cNvPicPr>
          <p:nvPr/>
        </p:nvPicPr>
        <p:blipFill>
          <a:blip r:embed="rId3"/>
          <a:stretch>
            <a:fillRect/>
          </a:stretch>
        </p:blipFill>
        <p:spPr>
          <a:xfrm>
            <a:off x="395536" y="3068959"/>
            <a:ext cx="3757438" cy="2160240"/>
          </a:xfrm>
          <a:prstGeom prst="rect">
            <a:avLst/>
          </a:prstGeom>
        </p:spPr>
      </p:pic>
    </p:spTree>
    <p:extLst>
      <p:ext uri="{BB962C8B-B14F-4D97-AF65-F5344CB8AC3E}">
        <p14:creationId xmlns:p14="http://schemas.microsoft.com/office/powerpoint/2010/main" val="1575878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97C8250-B436-4AA9-BE8C-B75F4200EB13}"/>
              </a:ext>
            </a:extLst>
          </p:cNvPr>
          <p:cNvSpPr txBox="1"/>
          <p:nvPr/>
        </p:nvSpPr>
        <p:spPr>
          <a:xfrm>
            <a:off x="2466020" y="1052736"/>
            <a:ext cx="4572000" cy="646331"/>
          </a:xfrm>
          <a:prstGeom prst="rect">
            <a:avLst/>
          </a:prstGeom>
          <a:noFill/>
        </p:spPr>
        <p:txBody>
          <a:bodyPr wrap="square">
            <a:spAutoFit/>
          </a:bodyPr>
          <a:lstStyle/>
          <a:p>
            <a:r>
              <a:rPr lang="en-US" altLang="zh-CN" sz="3600" b="1" dirty="0">
                <a:latin typeface="黑体" panose="02010609060101010101" pitchFamily="49" charset="-122"/>
                <a:ea typeface="黑体" panose="02010609060101010101" pitchFamily="49" charset="-122"/>
                <a:cs typeface="+mj-cs"/>
              </a:rPr>
              <a:t>RFID</a:t>
            </a:r>
            <a:r>
              <a:rPr lang="zh-CN" altLang="en-US" sz="3600" b="1" dirty="0">
                <a:latin typeface="黑体" panose="02010609060101010101" pitchFamily="49" charset="-122"/>
                <a:ea typeface="黑体" panose="02010609060101010101" pitchFamily="49" charset="-122"/>
                <a:cs typeface="+mj-cs"/>
              </a:rPr>
              <a:t>射频识别技术</a:t>
            </a:r>
          </a:p>
        </p:txBody>
      </p:sp>
      <p:sp>
        <p:nvSpPr>
          <p:cNvPr id="3" name="文本框 2">
            <a:extLst>
              <a:ext uri="{FF2B5EF4-FFF2-40B4-BE49-F238E27FC236}">
                <a16:creationId xmlns:a16="http://schemas.microsoft.com/office/drawing/2014/main" id="{59C3533C-3878-4C87-A563-0931BF09F504}"/>
              </a:ext>
            </a:extLst>
          </p:cNvPr>
          <p:cNvSpPr txBox="1"/>
          <p:nvPr/>
        </p:nvSpPr>
        <p:spPr>
          <a:xfrm>
            <a:off x="1403648" y="2060848"/>
            <a:ext cx="6696744" cy="4154984"/>
          </a:xfrm>
          <a:prstGeom prst="rect">
            <a:avLst/>
          </a:prstGeom>
          <a:noFill/>
        </p:spPr>
        <p:txBody>
          <a:bodyPr wrap="square" rtlCol="0">
            <a:spAutoFit/>
          </a:bodyPr>
          <a:lstStyle/>
          <a:p>
            <a:pPr marL="285750" indent="-285750">
              <a:buFont typeface="Wingdings" panose="05000000000000000000" pitchFamily="2" charset="2"/>
              <a:buChar char="u"/>
            </a:pPr>
            <a:r>
              <a:rPr lang="zh-CN" altLang="en-US" sz="2200" dirty="0">
                <a:solidFill>
                  <a:srgbClr val="6600CC"/>
                </a:solidFill>
              </a:rPr>
              <a:t>数据的读写功能</a:t>
            </a:r>
            <a:r>
              <a:rPr lang="zh-CN" altLang="en-US" sz="2200" dirty="0"/>
              <a:t>：只要通过</a:t>
            </a:r>
            <a:r>
              <a:rPr lang="en-US" altLang="zh-CN" sz="2200" dirty="0"/>
              <a:t>RFID</a:t>
            </a:r>
            <a:r>
              <a:rPr lang="zh-CN" altLang="en-US" sz="2200" dirty="0"/>
              <a:t>读写器即可直接读取卡内数据到数据库，也可以将处理的数据状态写入电子标签。</a:t>
            </a:r>
            <a:endParaRPr lang="en-US" altLang="zh-CN" sz="2200" dirty="0"/>
          </a:p>
          <a:p>
            <a:pPr marL="285750" indent="-285750">
              <a:buFont typeface="Wingdings" panose="05000000000000000000" pitchFamily="2" charset="2"/>
              <a:buChar char="u"/>
            </a:pPr>
            <a:r>
              <a:rPr lang="zh-CN" altLang="en-US" sz="2200" dirty="0">
                <a:solidFill>
                  <a:srgbClr val="6600CC"/>
                </a:solidFill>
              </a:rPr>
              <a:t>电子标签的小型化和多样化</a:t>
            </a:r>
            <a:r>
              <a:rPr lang="zh-CN" altLang="en-US" sz="2200" dirty="0"/>
              <a:t>：</a:t>
            </a:r>
            <a:r>
              <a:rPr lang="en-US" altLang="zh-CN" sz="2200" dirty="0"/>
              <a:t>RFID</a:t>
            </a:r>
            <a:r>
              <a:rPr lang="zh-CN" altLang="en-US" sz="2200" dirty="0"/>
              <a:t>在读取上并不受尺寸大小与形状的限制，</a:t>
            </a:r>
            <a:r>
              <a:rPr lang="en-US" altLang="zh-CN" sz="2200" dirty="0"/>
              <a:t> RFID</a:t>
            </a:r>
            <a:r>
              <a:rPr lang="zh-CN" altLang="en-US" sz="2200" dirty="0"/>
              <a:t>电子标签可向小型化发展。</a:t>
            </a:r>
            <a:endParaRPr lang="en-US" altLang="zh-CN" sz="2200" dirty="0"/>
          </a:p>
          <a:p>
            <a:pPr marL="285750" indent="-285750">
              <a:buFont typeface="Wingdings" panose="05000000000000000000" pitchFamily="2" charset="2"/>
              <a:buChar char="u"/>
            </a:pPr>
            <a:r>
              <a:rPr lang="zh-CN" altLang="en-US" sz="2200" dirty="0">
                <a:solidFill>
                  <a:srgbClr val="6600CC"/>
                </a:solidFill>
              </a:rPr>
              <a:t>耐环境性</a:t>
            </a:r>
            <a:r>
              <a:rPr lang="zh-CN" altLang="en-US" sz="2200" dirty="0"/>
              <a:t>：</a:t>
            </a:r>
            <a:r>
              <a:rPr lang="en-US" altLang="zh-CN" sz="2200" dirty="0"/>
              <a:t> RFID</a:t>
            </a:r>
            <a:r>
              <a:rPr lang="zh-CN" altLang="en-US" sz="2200" dirty="0"/>
              <a:t>对水、油和药品等物质具有较强的抗污性，可以在黑暗或者脏污的环境中读取数据。</a:t>
            </a:r>
            <a:endParaRPr lang="en-US" altLang="zh-CN" sz="2200" dirty="0"/>
          </a:p>
          <a:p>
            <a:pPr marL="285750" indent="-285750">
              <a:buFont typeface="Wingdings" panose="05000000000000000000" pitchFamily="2" charset="2"/>
              <a:buChar char="u"/>
            </a:pPr>
            <a:r>
              <a:rPr lang="zh-CN" altLang="en-US" sz="2200" dirty="0">
                <a:solidFill>
                  <a:srgbClr val="6600CC"/>
                </a:solidFill>
              </a:rPr>
              <a:t>穿透强</a:t>
            </a:r>
            <a:r>
              <a:rPr lang="zh-CN" altLang="en-US" sz="2200" dirty="0"/>
              <a:t>：</a:t>
            </a:r>
            <a:r>
              <a:rPr lang="en-US" altLang="zh-CN" sz="2200" dirty="0"/>
              <a:t> RFID</a:t>
            </a:r>
            <a:r>
              <a:rPr lang="zh-CN" altLang="en-US" sz="2200" dirty="0"/>
              <a:t>即使被纸张、木材和塑料等非金属、非透明材质包裹，也可以进行穿透性通信。</a:t>
            </a:r>
            <a:endParaRPr lang="en-US" altLang="zh-CN" sz="2200" dirty="0"/>
          </a:p>
          <a:p>
            <a:pPr marL="285750" indent="-285750">
              <a:buFont typeface="Wingdings" panose="05000000000000000000" pitchFamily="2" charset="2"/>
              <a:buChar char="u"/>
            </a:pPr>
            <a:r>
              <a:rPr lang="zh-CN" altLang="en-US" sz="2200" dirty="0">
                <a:solidFill>
                  <a:srgbClr val="6600CC"/>
                </a:solidFill>
              </a:rPr>
              <a:t>系统安全性</a:t>
            </a:r>
            <a:r>
              <a:rPr lang="zh-CN" altLang="en-US" sz="2200" dirty="0"/>
              <a:t>： </a:t>
            </a:r>
            <a:r>
              <a:rPr lang="en-US" altLang="zh-CN" sz="2200" dirty="0"/>
              <a:t>RFID</a:t>
            </a:r>
            <a:r>
              <a:rPr lang="zh-CN" altLang="en-US" sz="2200" dirty="0"/>
              <a:t>承载的是电子信息，其数据内容可经由密码保护，其内容不易被伪造及变更。</a:t>
            </a:r>
          </a:p>
        </p:txBody>
      </p:sp>
    </p:spTree>
    <p:extLst>
      <p:ext uri="{BB962C8B-B14F-4D97-AF65-F5344CB8AC3E}">
        <p14:creationId xmlns:p14="http://schemas.microsoft.com/office/powerpoint/2010/main" val="2173907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97C8250-B436-4AA9-BE8C-B75F4200EB13}"/>
              </a:ext>
            </a:extLst>
          </p:cNvPr>
          <p:cNvSpPr txBox="1"/>
          <p:nvPr/>
        </p:nvSpPr>
        <p:spPr>
          <a:xfrm>
            <a:off x="2466020" y="1052736"/>
            <a:ext cx="4572000" cy="646331"/>
          </a:xfrm>
          <a:prstGeom prst="rect">
            <a:avLst/>
          </a:prstGeom>
          <a:noFill/>
        </p:spPr>
        <p:txBody>
          <a:bodyPr wrap="square">
            <a:spAutoFit/>
          </a:bodyPr>
          <a:lstStyle/>
          <a:p>
            <a:r>
              <a:rPr lang="en-US" altLang="zh-CN" sz="3600" b="1" dirty="0">
                <a:latin typeface="黑体" panose="02010609060101010101" pitchFamily="49" charset="-122"/>
                <a:ea typeface="黑体" panose="02010609060101010101" pitchFamily="49" charset="-122"/>
                <a:cs typeface="+mj-cs"/>
              </a:rPr>
              <a:t>RFID</a:t>
            </a:r>
            <a:r>
              <a:rPr lang="zh-CN" altLang="en-US" sz="3600" b="1" dirty="0">
                <a:latin typeface="黑体" panose="02010609060101010101" pitchFamily="49" charset="-122"/>
                <a:ea typeface="黑体" panose="02010609060101010101" pitchFamily="49" charset="-122"/>
                <a:cs typeface="+mj-cs"/>
              </a:rPr>
              <a:t>射频识别技术</a:t>
            </a:r>
          </a:p>
        </p:txBody>
      </p:sp>
      <p:sp>
        <p:nvSpPr>
          <p:cNvPr id="3" name="文本框 2">
            <a:extLst>
              <a:ext uri="{FF2B5EF4-FFF2-40B4-BE49-F238E27FC236}">
                <a16:creationId xmlns:a16="http://schemas.microsoft.com/office/drawing/2014/main" id="{59C3533C-3878-4C87-A563-0931BF09F504}"/>
              </a:ext>
            </a:extLst>
          </p:cNvPr>
          <p:cNvSpPr txBox="1"/>
          <p:nvPr/>
        </p:nvSpPr>
        <p:spPr>
          <a:xfrm>
            <a:off x="1403648" y="2060848"/>
            <a:ext cx="6696744" cy="1107996"/>
          </a:xfrm>
          <a:prstGeom prst="rect">
            <a:avLst/>
          </a:prstGeom>
          <a:noFill/>
        </p:spPr>
        <p:txBody>
          <a:bodyPr wrap="square" rtlCol="0">
            <a:spAutoFit/>
          </a:bodyPr>
          <a:lstStyle/>
          <a:p>
            <a:pPr marL="285750" indent="-285750">
              <a:buFont typeface="Wingdings" panose="05000000000000000000" pitchFamily="2" charset="2"/>
              <a:buChar char="u"/>
            </a:pPr>
            <a:r>
              <a:rPr lang="zh-CN" altLang="en-US" sz="2200" dirty="0">
                <a:solidFill>
                  <a:srgbClr val="6600CC"/>
                </a:solidFill>
              </a:rPr>
              <a:t>局限性</a:t>
            </a:r>
            <a:r>
              <a:rPr lang="zh-CN" altLang="en-US" sz="2200" dirty="0"/>
              <a:t>：只能读固定的一个</a:t>
            </a:r>
            <a:r>
              <a:rPr lang="en-US" altLang="zh-CN" sz="2200" dirty="0"/>
              <a:t>ID</a:t>
            </a:r>
            <a:r>
              <a:rPr lang="zh-CN" altLang="en-US" sz="2200" dirty="0"/>
              <a:t>信息，不能实时的感知一些环境变量。比如说不能通过标签来读出环境的温度或者湿度。</a:t>
            </a:r>
            <a:endParaRPr lang="en-US" altLang="zh-CN" sz="2200" dirty="0"/>
          </a:p>
        </p:txBody>
      </p:sp>
    </p:spTree>
    <p:extLst>
      <p:ext uri="{BB962C8B-B14F-4D97-AF65-F5344CB8AC3E}">
        <p14:creationId xmlns:p14="http://schemas.microsoft.com/office/powerpoint/2010/main" val="1161090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F2EDD9D-63AA-462A-AD59-4314510E76A0}"/>
              </a:ext>
            </a:extLst>
          </p:cNvPr>
          <p:cNvSpPr txBox="1"/>
          <p:nvPr/>
        </p:nvSpPr>
        <p:spPr>
          <a:xfrm>
            <a:off x="2843808" y="911637"/>
            <a:ext cx="4572000" cy="646331"/>
          </a:xfrm>
          <a:prstGeom prst="rect">
            <a:avLst/>
          </a:prstGeom>
          <a:noFill/>
        </p:spPr>
        <p:txBody>
          <a:bodyPr wrap="square">
            <a:spAutoFit/>
          </a:bodyPr>
          <a:lstStyle/>
          <a:p>
            <a:r>
              <a:rPr lang="en-US" altLang="zh-CN" sz="3600" b="1" dirty="0">
                <a:latin typeface="黑体" panose="02010609060101010101" pitchFamily="49" charset="-122"/>
                <a:ea typeface="黑体" panose="02010609060101010101" pitchFamily="49" charset="-122"/>
                <a:cs typeface="+mj-cs"/>
              </a:rPr>
              <a:t>RFID</a:t>
            </a:r>
            <a:r>
              <a:rPr lang="zh-CN" altLang="en-US" sz="3600" b="1" dirty="0">
                <a:latin typeface="黑体" panose="02010609060101010101" pitchFamily="49" charset="-122"/>
                <a:ea typeface="黑体" panose="02010609060101010101" pitchFamily="49" charset="-122"/>
                <a:cs typeface="+mj-cs"/>
              </a:rPr>
              <a:t>射频识别技术</a:t>
            </a:r>
          </a:p>
        </p:txBody>
      </p:sp>
      <p:pic>
        <p:nvPicPr>
          <p:cNvPr id="2" name="图片 1">
            <a:extLst>
              <a:ext uri="{FF2B5EF4-FFF2-40B4-BE49-F238E27FC236}">
                <a16:creationId xmlns:a16="http://schemas.microsoft.com/office/drawing/2014/main" id="{BAB54E6D-8A28-4529-80AA-0538E9527C30}"/>
              </a:ext>
            </a:extLst>
          </p:cNvPr>
          <p:cNvPicPr>
            <a:picLocks noChangeAspect="1"/>
          </p:cNvPicPr>
          <p:nvPr/>
        </p:nvPicPr>
        <p:blipFill>
          <a:blip r:embed="rId3"/>
          <a:stretch>
            <a:fillRect/>
          </a:stretch>
        </p:blipFill>
        <p:spPr>
          <a:xfrm>
            <a:off x="323528" y="2852936"/>
            <a:ext cx="3142824" cy="1800200"/>
          </a:xfrm>
          <a:prstGeom prst="rect">
            <a:avLst/>
          </a:prstGeom>
        </p:spPr>
      </p:pic>
      <p:sp>
        <p:nvSpPr>
          <p:cNvPr id="4" name="文本框 3">
            <a:extLst>
              <a:ext uri="{FF2B5EF4-FFF2-40B4-BE49-F238E27FC236}">
                <a16:creationId xmlns:a16="http://schemas.microsoft.com/office/drawing/2014/main" id="{80D4101B-D933-4506-82F4-6D7A5604F3C2}"/>
              </a:ext>
            </a:extLst>
          </p:cNvPr>
          <p:cNvSpPr txBox="1"/>
          <p:nvPr/>
        </p:nvSpPr>
        <p:spPr>
          <a:xfrm>
            <a:off x="1187624" y="4797152"/>
            <a:ext cx="1944216" cy="461665"/>
          </a:xfrm>
          <a:prstGeom prst="rect">
            <a:avLst/>
          </a:prstGeom>
          <a:noFill/>
        </p:spPr>
        <p:txBody>
          <a:bodyPr wrap="square" rtlCol="0">
            <a:spAutoFit/>
          </a:bodyPr>
          <a:lstStyle/>
          <a:p>
            <a:r>
              <a:rPr lang="zh-CN" altLang="en-US" sz="2400" b="1" dirty="0"/>
              <a:t>门禁安防</a:t>
            </a:r>
          </a:p>
        </p:txBody>
      </p:sp>
      <p:pic>
        <p:nvPicPr>
          <p:cNvPr id="5" name="图片 4">
            <a:extLst>
              <a:ext uri="{FF2B5EF4-FFF2-40B4-BE49-F238E27FC236}">
                <a16:creationId xmlns:a16="http://schemas.microsoft.com/office/drawing/2014/main" id="{92291AA4-8810-4BF0-82FF-B5FB6A0417E0}"/>
              </a:ext>
            </a:extLst>
          </p:cNvPr>
          <p:cNvPicPr>
            <a:picLocks noChangeAspect="1"/>
          </p:cNvPicPr>
          <p:nvPr/>
        </p:nvPicPr>
        <p:blipFill>
          <a:blip r:embed="rId4"/>
          <a:stretch>
            <a:fillRect/>
          </a:stretch>
        </p:blipFill>
        <p:spPr>
          <a:xfrm>
            <a:off x="3457616" y="2965543"/>
            <a:ext cx="2669282" cy="1692325"/>
          </a:xfrm>
          <a:prstGeom prst="rect">
            <a:avLst/>
          </a:prstGeom>
        </p:spPr>
      </p:pic>
      <p:sp>
        <p:nvSpPr>
          <p:cNvPr id="9" name="文本框 8">
            <a:extLst>
              <a:ext uri="{FF2B5EF4-FFF2-40B4-BE49-F238E27FC236}">
                <a16:creationId xmlns:a16="http://schemas.microsoft.com/office/drawing/2014/main" id="{5C264785-A824-4347-A557-C2F5299952E8}"/>
              </a:ext>
            </a:extLst>
          </p:cNvPr>
          <p:cNvSpPr txBox="1"/>
          <p:nvPr/>
        </p:nvSpPr>
        <p:spPr>
          <a:xfrm>
            <a:off x="4067944" y="4770475"/>
            <a:ext cx="4572000" cy="738664"/>
          </a:xfrm>
          <a:prstGeom prst="rect">
            <a:avLst/>
          </a:prstGeom>
          <a:noFill/>
        </p:spPr>
        <p:txBody>
          <a:bodyPr wrap="square">
            <a:spAutoFit/>
          </a:bodyPr>
          <a:lstStyle/>
          <a:p>
            <a:r>
              <a:rPr lang="zh-CN" altLang="en-US" sz="2400" b="1" dirty="0"/>
              <a:t>动物跟踪</a:t>
            </a:r>
          </a:p>
          <a:p>
            <a:endParaRPr lang="zh-CN" altLang="en-US" dirty="0"/>
          </a:p>
        </p:txBody>
      </p:sp>
      <p:sp>
        <p:nvSpPr>
          <p:cNvPr id="11" name="文本框 10">
            <a:extLst>
              <a:ext uri="{FF2B5EF4-FFF2-40B4-BE49-F238E27FC236}">
                <a16:creationId xmlns:a16="http://schemas.microsoft.com/office/drawing/2014/main" id="{34134965-C49C-4153-9C0C-937D105E9EAC}"/>
              </a:ext>
            </a:extLst>
          </p:cNvPr>
          <p:cNvSpPr txBox="1"/>
          <p:nvPr/>
        </p:nvSpPr>
        <p:spPr>
          <a:xfrm>
            <a:off x="6876256" y="4770475"/>
            <a:ext cx="1458416" cy="461665"/>
          </a:xfrm>
          <a:prstGeom prst="rect">
            <a:avLst/>
          </a:prstGeom>
          <a:noFill/>
        </p:spPr>
        <p:txBody>
          <a:bodyPr wrap="square">
            <a:spAutoFit/>
          </a:bodyPr>
          <a:lstStyle/>
          <a:p>
            <a:r>
              <a:rPr lang="zh-CN" altLang="en-US" sz="2400" b="1" dirty="0"/>
              <a:t>仓储管理</a:t>
            </a:r>
            <a:endParaRPr lang="zh-CN" altLang="en-US" dirty="0"/>
          </a:p>
        </p:txBody>
      </p:sp>
      <p:pic>
        <p:nvPicPr>
          <p:cNvPr id="12" name="图片 11">
            <a:extLst>
              <a:ext uri="{FF2B5EF4-FFF2-40B4-BE49-F238E27FC236}">
                <a16:creationId xmlns:a16="http://schemas.microsoft.com/office/drawing/2014/main" id="{EE4A2FC1-E256-479A-A2C1-6B5C53799CC9}"/>
              </a:ext>
            </a:extLst>
          </p:cNvPr>
          <p:cNvPicPr>
            <a:picLocks noChangeAspect="1"/>
          </p:cNvPicPr>
          <p:nvPr/>
        </p:nvPicPr>
        <p:blipFill>
          <a:blip r:embed="rId5"/>
          <a:stretch>
            <a:fillRect/>
          </a:stretch>
        </p:blipFill>
        <p:spPr>
          <a:xfrm>
            <a:off x="6403137" y="2965543"/>
            <a:ext cx="2736229" cy="1651510"/>
          </a:xfrm>
          <a:prstGeom prst="rect">
            <a:avLst/>
          </a:prstGeom>
        </p:spPr>
      </p:pic>
    </p:spTree>
    <p:extLst>
      <p:ext uri="{BB962C8B-B14F-4D97-AF65-F5344CB8AC3E}">
        <p14:creationId xmlns:p14="http://schemas.microsoft.com/office/powerpoint/2010/main" val="2488488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DDE4D3E-05CE-435C-BBF3-ADF8C6DAC20A}"/>
              </a:ext>
            </a:extLst>
          </p:cNvPr>
          <p:cNvSpPr txBox="1"/>
          <p:nvPr/>
        </p:nvSpPr>
        <p:spPr>
          <a:xfrm>
            <a:off x="3645716" y="980728"/>
            <a:ext cx="4572000" cy="646331"/>
          </a:xfrm>
          <a:prstGeom prst="rect">
            <a:avLst/>
          </a:prstGeom>
          <a:noFill/>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蓝牙</a:t>
            </a:r>
          </a:p>
        </p:txBody>
      </p:sp>
      <p:sp>
        <p:nvSpPr>
          <p:cNvPr id="5" name="文本框 4">
            <a:extLst>
              <a:ext uri="{FF2B5EF4-FFF2-40B4-BE49-F238E27FC236}">
                <a16:creationId xmlns:a16="http://schemas.microsoft.com/office/drawing/2014/main" id="{8A593084-9D5F-4E2C-8A9E-C1263D5211EF}"/>
              </a:ext>
            </a:extLst>
          </p:cNvPr>
          <p:cNvSpPr txBox="1"/>
          <p:nvPr/>
        </p:nvSpPr>
        <p:spPr>
          <a:xfrm>
            <a:off x="3548035" y="1772816"/>
            <a:ext cx="4984405" cy="4893647"/>
          </a:xfrm>
          <a:prstGeom prst="rect">
            <a:avLst/>
          </a:prstGeom>
          <a:noFill/>
        </p:spPr>
        <p:txBody>
          <a:bodyPr wrap="square">
            <a:spAutoFit/>
          </a:bodyPr>
          <a:lstStyle/>
          <a:p>
            <a:r>
              <a:rPr lang="zh-CN" altLang="en-US" sz="2400" dirty="0"/>
              <a:t>       蓝牙技术（</a:t>
            </a:r>
            <a:r>
              <a:rPr lang="en-US" altLang="zh-CN" sz="2400" dirty="0"/>
              <a:t>Bluetooth</a:t>
            </a:r>
            <a:r>
              <a:rPr lang="zh-CN" altLang="en-US" sz="2400" dirty="0"/>
              <a:t>）是一种无线数据和语音通信开放的全球规范，它是基于低成本的近距离无线连接，为固定和移动设备（如笔记本电脑、手机等）建立通信环境的一种特殊的近距离无线技术连接，实现设备间近距离的通信或者操作。</a:t>
            </a:r>
            <a:endParaRPr lang="en-US" altLang="zh-CN" sz="2400" dirty="0"/>
          </a:p>
          <a:p>
            <a:r>
              <a:rPr lang="en-US" altLang="zh-CN" sz="2400" dirty="0"/>
              <a:t>        </a:t>
            </a:r>
            <a:r>
              <a:rPr lang="zh-CN" altLang="en-US" sz="2400" dirty="0"/>
              <a:t>蓝牙由蓝牙技术联盟（</a:t>
            </a:r>
            <a:r>
              <a:rPr lang="en-US" altLang="zh-CN" sz="2400" dirty="0"/>
              <a:t> Bluetooth Special Interest Group,</a:t>
            </a:r>
            <a:r>
              <a:rPr lang="zh-CN" altLang="en-US" sz="2400" dirty="0"/>
              <a:t>简称</a:t>
            </a:r>
            <a:r>
              <a:rPr lang="en-US" altLang="zh-CN" sz="2400" dirty="0"/>
              <a:t>SIG</a:t>
            </a:r>
            <a:r>
              <a:rPr lang="zh-CN" altLang="en-US" sz="2400" dirty="0"/>
              <a:t>）管理，</a:t>
            </a:r>
            <a:r>
              <a:rPr lang="en-US" altLang="zh-CN" sz="2400" dirty="0"/>
              <a:t>SIG</a:t>
            </a:r>
            <a:r>
              <a:rPr lang="zh-CN" altLang="en-US" sz="2400" dirty="0"/>
              <a:t>在全球拥有超过</a:t>
            </a:r>
            <a:r>
              <a:rPr lang="en-US" altLang="zh-CN" sz="2400" dirty="0"/>
              <a:t>25000</a:t>
            </a:r>
            <a:r>
              <a:rPr lang="zh-CN" altLang="en-US" sz="2400" dirty="0"/>
              <a:t>家成员公司，他们分布在电信，计算机，网络和消费电子等多重领域。</a:t>
            </a:r>
            <a:r>
              <a:rPr lang="en-US" altLang="zh-CN" sz="2400" dirty="0"/>
              <a:t> </a:t>
            </a:r>
            <a:endParaRPr lang="zh-CN" altLang="en-US" sz="2400" dirty="0"/>
          </a:p>
        </p:txBody>
      </p:sp>
      <p:pic>
        <p:nvPicPr>
          <p:cNvPr id="4" name="图片 3">
            <a:extLst>
              <a:ext uri="{FF2B5EF4-FFF2-40B4-BE49-F238E27FC236}">
                <a16:creationId xmlns:a16="http://schemas.microsoft.com/office/drawing/2014/main" id="{28B42EA2-B0AD-46BB-8D1E-4303170C0054}"/>
              </a:ext>
            </a:extLst>
          </p:cNvPr>
          <p:cNvPicPr>
            <a:picLocks noChangeAspect="1"/>
          </p:cNvPicPr>
          <p:nvPr/>
        </p:nvPicPr>
        <p:blipFill>
          <a:blip r:embed="rId3"/>
          <a:stretch>
            <a:fillRect/>
          </a:stretch>
        </p:blipFill>
        <p:spPr>
          <a:xfrm>
            <a:off x="611560" y="2825465"/>
            <a:ext cx="2561084" cy="1920813"/>
          </a:xfrm>
          <a:prstGeom prst="rect">
            <a:avLst/>
          </a:prstGeom>
        </p:spPr>
      </p:pic>
    </p:spTree>
    <p:extLst>
      <p:ext uri="{BB962C8B-B14F-4D97-AF65-F5344CB8AC3E}">
        <p14:creationId xmlns:p14="http://schemas.microsoft.com/office/powerpoint/2010/main" val="683575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DEF731C-720C-4A23-9C44-12369C1BBB13}"/>
              </a:ext>
            </a:extLst>
          </p:cNvPr>
          <p:cNvPicPr>
            <a:picLocks noChangeAspect="1"/>
          </p:cNvPicPr>
          <p:nvPr/>
        </p:nvPicPr>
        <p:blipFill>
          <a:blip r:embed="rId3"/>
          <a:stretch>
            <a:fillRect/>
          </a:stretch>
        </p:blipFill>
        <p:spPr>
          <a:xfrm>
            <a:off x="179512" y="2636912"/>
            <a:ext cx="3260003" cy="1905848"/>
          </a:xfrm>
          <a:prstGeom prst="rect">
            <a:avLst/>
          </a:prstGeom>
        </p:spPr>
      </p:pic>
      <p:sp>
        <p:nvSpPr>
          <p:cNvPr id="3" name="文本框 2">
            <a:extLst>
              <a:ext uri="{FF2B5EF4-FFF2-40B4-BE49-F238E27FC236}">
                <a16:creationId xmlns:a16="http://schemas.microsoft.com/office/drawing/2014/main" id="{6DDE4D3E-05CE-435C-BBF3-ADF8C6DAC20A}"/>
              </a:ext>
            </a:extLst>
          </p:cNvPr>
          <p:cNvSpPr txBox="1"/>
          <p:nvPr/>
        </p:nvSpPr>
        <p:spPr>
          <a:xfrm>
            <a:off x="3731910" y="1052736"/>
            <a:ext cx="4572000" cy="646331"/>
          </a:xfrm>
          <a:prstGeom prst="rect">
            <a:avLst/>
          </a:prstGeom>
          <a:noFill/>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蓝牙</a:t>
            </a:r>
          </a:p>
        </p:txBody>
      </p:sp>
      <p:sp>
        <p:nvSpPr>
          <p:cNvPr id="5" name="文本框 4">
            <a:extLst>
              <a:ext uri="{FF2B5EF4-FFF2-40B4-BE49-F238E27FC236}">
                <a16:creationId xmlns:a16="http://schemas.microsoft.com/office/drawing/2014/main" id="{8A593084-9D5F-4E2C-8A9E-C1263D5211EF}"/>
              </a:ext>
            </a:extLst>
          </p:cNvPr>
          <p:cNvSpPr txBox="1"/>
          <p:nvPr/>
        </p:nvSpPr>
        <p:spPr>
          <a:xfrm>
            <a:off x="3299152" y="1699067"/>
            <a:ext cx="5437515" cy="5262979"/>
          </a:xfrm>
          <a:prstGeom prst="rect">
            <a:avLst/>
          </a:prstGeom>
          <a:noFill/>
        </p:spPr>
        <p:txBody>
          <a:bodyPr wrap="square">
            <a:spAutoFit/>
          </a:bodyPr>
          <a:lstStyle/>
          <a:p>
            <a:pPr marL="342900" indent="-342900">
              <a:buFont typeface="Wingdings" panose="05000000000000000000" pitchFamily="2" charset="2"/>
              <a:buChar char="u"/>
            </a:pPr>
            <a:r>
              <a:rPr lang="zh-CN" altLang="en-US" sz="2400" dirty="0"/>
              <a:t>蓝牙</a:t>
            </a:r>
            <a:r>
              <a:rPr lang="en-US" altLang="zh-CN" sz="2400" dirty="0"/>
              <a:t>5.0</a:t>
            </a:r>
            <a:r>
              <a:rPr lang="zh-CN" altLang="en-US" sz="2400" dirty="0"/>
              <a:t>在有效传输距离上将是</a:t>
            </a:r>
            <a:r>
              <a:rPr lang="en-US" altLang="zh-CN" sz="2400" dirty="0"/>
              <a:t>4.2LE</a:t>
            </a:r>
            <a:r>
              <a:rPr lang="zh-CN" altLang="en-US" sz="2400" dirty="0"/>
              <a:t>版本的</a:t>
            </a:r>
            <a:r>
              <a:rPr lang="en-US" altLang="zh-CN" sz="2400" dirty="0"/>
              <a:t>4</a:t>
            </a:r>
            <a:r>
              <a:rPr lang="zh-CN" altLang="en-US" sz="2400" dirty="0"/>
              <a:t>倍，理论上，蓝牙发射和接收设备之间的有效工作距离可达</a:t>
            </a:r>
            <a:r>
              <a:rPr lang="en-US" altLang="zh-CN" sz="2400" dirty="0"/>
              <a:t>300</a:t>
            </a:r>
            <a:r>
              <a:rPr lang="zh-CN" altLang="en-US" sz="2400" dirty="0"/>
              <a:t>米。</a:t>
            </a:r>
            <a:endParaRPr lang="en-US" altLang="zh-CN" sz="2400" dirty="0"/>
          </a:p>
          <a:p>
            <a:pPr marL="342900" indent="-342900">
              <a:buFont typeface="Wingdings" panose="05000000000000000000" pitchFamily="2" charset="2"/>
              <a:buChar char="u"/>
            </a:pPr>
            <a:r>
              <a:rPr lang="zh-CN" altLang="en-US" sz="2400" dirty="0"/>
              <a:t>传输速度将是</a:t>
            </a:r>
            <a:r>
              <a:rPr lang="en-US" altLang="zh-CN" sz="2400" dirty="0"/>
              <a:t>4.2LE</a:t>
            </a:r>
            <a:r>
              <a:rPr lang="zh-CN" altLang="en-US" sz="2400" dirty="0"/>
              <a:t>版本的</a:t>
            </a:r>
            <a:r>
              <a:rPr lang="en-US" altLang="zh-CN" sz="2400" dirty="0"/>
              <a:t>2</a:t>
            </a:r>
            <a:r>
              <a:rPr lang="zh-CN" altLang="en-US" sz="2400" dirty="0"/>
              <a:t>倍，速度上限为</a:t>
            </a:r>
            <a:r>
              <a:rPr lang="en-US" altLang="zh-CN" sz="2400" dirty="0"/>
              <a:t>24Mbps</a:t>
            </a:r>
            <a:r>
              <a:rPr lang="zh-CN" altLang="en-US" sz="2400" dirty="0"/>
              <a:t>。</a:t>
            </a:r>
            <a:endParaRPr lang="en-US" altLang="zh-CN" sz="2400" dirty="0"/>
          </a:p>
          <a:p>
            <a:pPr marL="342900" indent="-342900">
              <a:buFont typeface="Wingdings" panose="05000000000000000000" pitchFamily="2" charset="2"/>
              <a:buChar char="u"/>
            </a:pPr>
            <a:r>
              <a:rPr lang="zh-CN" altLang="en-US" sz="2400" dirty="0"/>
              <a:t>蓝牙</a:t>
            </a:r>
            <a:r>
              <a:rPr lang="en-US" altLang="zh-CN" sz="2400" dirty="0"/>
              <a:t>5.0</a:t>
            </a:r>
            <a:r>
              <a:rPr lang="zh-CN" altLang="en-US" sz="2400" dirty="0"/>
              <a:t>支持室内导航功能，可以作为室内导航信标或类似定位设备使用，结合</a:t>
            </a:r>
            <a:r>
              <a:rPr lang="en-US" altLang="zh-CN" sz="2400" dirty="0"/>
              <a:t>WIFI</a:t>
            </a:r>
            <a:r>
              <a:rPr lang="zh-CN" altLang="en-US" sz="2400" dirty="0"/>
              <a:t>可以实现精度小于</a:t>
            </a:r>
            <a:r>
              <a:rPr lang="en-US" altLang="zh-CN" sz="2400" dirty="0"/>
              <a:t>1</a:t>
            </a:r>
            <a:r>
              <a:rPr lang="zh-CN" altLang="en-US" sz="2400" dirty="0"/>
              <a:t>米的室内定位。</a:t>
            </a:r>
            <a:endParaRPr lang="en-US" altLang="zh-CN" sz="2400" dirty="0"/>
          </a:p>
          <a:p>
            <a:pPr marL="342900" indent="-342900">
              <a:buFont typeface="Wingdings" panose="05000000000000000000" pitchFamily="2" charset="2"/>
              <a:buChar char="u"/>
            </a:pPr>
            <a:r>
              <a:rPr lang="zh-CN" altLang="en-US" sz="2400" dirty="0"/>
              <a:t>蓝牙</a:t>
            </a:r>
            <a:r>
              <a:rPr lang="en-US" altLang="zh-CN" sz="2400" dirty="0"/>
              <a:t>5.0</a:t>
            </a:r>
            <a:r>
              <a:rPr lang="zh-CN" altLang="en-US" sz="2400" dirty="0"/>
              <a:t>针对物联网进行了很多底层化优化，力求以更低的功耗和更高的性能为智能家居服务。</a:t>
            </a:r>
            <a:endParaRPr lang="en-US" altLang="zh-CN" sz="2400" dirty="0"/>
          </a:p>
          <a:p>
            <a:pPr marL="342900" indent="-342900">
              <a:buFont typeface="Wingdings" panose="05000000000000000000" pitchFamily="2" charset="2"/>
              <a:buChar char="u"/>
            </a:pPr>
            <a:endParaRPr lang="zh-CN" altLang="en-US" sz="2400" dirty="0"/>
          </a:p>
        </p:txBody>
      </p:sp>
    </p:spTree>
    <p:extLst>
      <p:ext uri="{BB962C8B-B14F-4D97-AF65-F5344CB8AC3E}">
        <p14:creationId xmlns:p14="http://schemas.microsoft.com/office/powerpoint/2010/main" val="11281328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E7A75C5-77C8-46B5-93DB-5BCF90235D46}"/>
              </a:ext>
            </a:extLst>
          </p:cNvPr>
          <p:cNvPicPr>
            <a:picLocks noChangeAspect="1"/>
          </p:cNvPicPr>
          <p:nvPr/>
        </p:nvPicPr>
        <p:blipFill>
          <a:blip r:embed="rId2"/>
          <a:stretch>
            <a:fillRect/>
          </a:stretch>
        </p:blipFill>
        <p:spPr>
          <a:xfrm>
            <a:off x="251520" y="2780928"/>
            <a:ext cx="2807938" cy="1469132"/>
          </a:xfrm>
          <a:prstGeom prst="rect">
            <a:avLst/>
          </a:prstGeom>
        </p:spPr>
      </p:pic>
      <p:sp>
        <p:nvSpPr>
          <p:cNvPr id="7" name="文本框 6">
            <a:extLst>
              <a:ext uri="{FF2B5EF4-FFF2-40B4-BE49-F238E27FC236}">
                <a16:creationId xmlns:a16="http://schemas.microsoft.com/office/drawing/2014/main" id="{E65CAD7E-4239-4EC5-83B8-9DE353423E70}"/>
              </a:ext>
            </a:extLst>
          </p:cNvPr>
          <p:cNvSpPr txBox="1"/>
          <p:nvPr/>
        </p:nvSpPr>
        <p:spPr>
          <a:xfrm>
            <a:off x="3635896" y="1124744"/>
            <a:ext cx="4572000" cy="646331"/>
          </a:xfrm>
          <a:prstGeom prst="rect">
            <a:avLst/>
          </a:prstGeom>
          <a:noFill/>
        </p:spPr>
        <p:txBody>
          <a:bodyPr wrap="square">
            <a:spAutoFit/>
          </a:bodyPr>
          <a:lstStyle/>
          <a:p>
            <a:r>
              <a:rPr lang="en-US" altLang="zh-CN" sz="3600" dirty="0">
                <a:solidFill>
                  <a:srgbClr val="333333"/>
                </a:solidFill>
                <a:effectLst/>
              </a:rPr>
              <a:t>Wi-Fi </a:t>
            </a:r>
            <a:endParaRPr lang="zh-CN" altLang="en-US" sz="3600" b="1" dirty="0">
              <a:latin typeface="黑体" panose="02010609060101010101" pitchFamily="49" charset="-122"/>
              <a:ea typeface="黑体" panose="02010609060101010101" pitchFamily="49" charset="-122"/>
              <a:cs typeface="+mj-cs"/>
            </a:endParaRPr>
          </a:p>
        </p:txBody>
      </p:sp>
      <p:sp>
        <p:nvSpPr>
          <p:cNvPr id="8" name="文本框 7">
            <a:extLst>
              <a:ext uri="{FF2B5EF4-FFF2-40B4-BE49-F238E27FC236}">
                <a16:creationId xmlns:a16="http://schemas.microsoft.com/office/drawing/2014/main" id="{892504AF-BA88-4B2E-A16A-D87591E048E9}"/>
              </a:ext>
            </a:extLst>
          </p:cNvPr>
          <p:cNvSpPr txBox="1"/>
          <p:nvPr/>
        </p:nvSpPr>
        <p:spPr>
          <a:xfrm>
            <a:off x="3275856" y="2708910"/>
            <a:ext cx="4572000" cy="1569660"/>
          </a:xfrm>
          <a:prstGeom prst="rect">
            <a:avLst/>
          </a:prstGeom>
          <a:noFill/>
        </p:spPr>
        <p:txBody>
          <a:bodyPr wrap="square" rtlCol="0">
            <a:spAutoFit/>
          </a:bodyPr>
          <a:lstStyle/>
          <a:p>
            <a:r>
              <a:rPr lang="en-US" altLang="zh-CN" sz="2400" dirty="0"/>
              <a:t>Wi-Fi</a:t>
            </a:r>
            <a:r>
              <a:rPr lang="zh-CN" altLang="en-US" sz="2400" dirty="0"/>
              <a:t>技术与蓝牙技术一样，同属于在办公室和家庭中使用的短距离无线技术。该技术使用的无需申请的</a:t>
            </a:r>
            <a:r>
              <a:rPr lang="en-US" altLang="zh-CN" sz="2400" dirty="0"/>
              <a:t>ISM</a:t>
            </a:r>
            <a:r>
              <a:rPr lang="zh-CN" altLang="en-US" sz="2400" dirty="0"/>
              <a:t>无线频段。</a:t>
            </a:r>
            <a:endParaRPr lang="en-US" altLang="zh-CN" sz="2400" dirty="0"/>
          </a:p>
        </p:txBody>
      </p:sp>
    </p:spTree>
    <p:extLst>
      <p:ext uri="{BB962C8B-B14F-4D97-AF65-F5344CB8AC3E}">
        <p14:creationId xmlns:p14="http://schemas.microsoft.com/office/powerpoint/2010/main" val="914445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E7A75C5-77C8-46B5-93DB-5BCF90235D46}"/>
              </a:ext>
            </a:extLst>
          </p:cNvPr>
          <p:cNvPicPr>
            <a:picLocks noChangeAspect="1"/>
          </p:cNvPicPr>
          <p:nvPr/>
        </p:nvPicPr>
        <p:blipFill>
          <a:blip r:embed="rId3"/>
          <a:stretch>
            <a:fillRect/>
          </a:stretch>
        </p:blipFill>
        <p:spPr>
          <a:xfrm>
            <a:off x="251520" y="2780928"/>
            <a:ext cx="2807938" cy="1469132"/>
          </a:xfrm>
          <a:prstGeom prst="rect">
            <a:avLst/>
          </a:prstGeom>
        </p:spPr>
      </p:pic>
      <p:graphicFrame>
        <p:nvGraphicFramePr>
          <p:cNvPr id="3" name="表格 2">
            <a:extLst>
              <a:ext uri="{FF2B5EF4-FFF2-40B4-BE49-F238E27FC236}">
                <a16:creationId xmlns:a16="http://schemas.microsoft.com/office/drawing/2014/main" id="{253506F9-58AC-4F43-86C9-D8AEE796C390}"/>
              </a:ext>
            </a:extLst>
          </p:cNvPr>
          <p:cNvGraphicFramePr>
            <a:graphicFrameLocks noGrp="1"/>
          </p:cNvGraphicFramePr>
          <p:nvPr>
            <p:extLst>
              <p:ext uri="{D42A27DB-BD31-4B8C-83A1-F6EECF244321}">
                <p14:modId xmlns:p14="http://schemas.microsoft.com/office/powerpoint/2010/main" val="3480252543"/>
              </p:ext>
            </p:extLst>
          </p:nvPr>
        </p:nvGraphicFramePr>
        <p:xfrm>
          <a:off x="2699792" y="2097204"/>
          <a:ext cx="5359695" cy="4627328"/>
        </p:xfrm>
        <a:graphic>
          <a:graphicData uri="http://schemas.openxmlformats.org/drawingml/2006/table">
            <a:tbl>
              <a:tblPr/>
              <a:tblGrid>
                <a:gridCol w="1071939">
                  <a:extLst>
                    <a:ext uri="{9D8B030D-6E8A-4147-A177-3AD203B41FA5}">
                      <a16:colId xmlns:a16="http://schemas.microsoft.com/office/drawing/2014/main" val="1017468395"/>
                    </a:ext>
                  </a:extLst>
                </a:gridCol>
                <a:gridCol w="1071939">
                  <a:extLst>
                    <a:ext uri="{9D8B030D-6E8A-4147-A177-3AD203B41FA5}">
                      <a16:colId xmlns:a16="http://schemas.microsoft.com/office/drawing/2014/main" val="2682982928"/>
                    </a:ext>
                  </a:extLst>
                </a:gridCol>
                <a:gridCol w="1071939">
                  <a:extLst>
                    <a:ext uri="{9D8B030D-6E8A-4147-A177-3AD203B41FA5}">
                      <a16:colId xmlns:a16="http://schemas.microsoft.com/office/drawing/2014/main" val="299368583"/>
                    </a:ext>
                  </a:extLst>
                </a:gridCol>
                <a:gridCol w="1071939">
                  <a:extLst>
                    <a:ext uri="{9D8B030D-6E8A-4147-A177-3AD203B41FA5}">
                      <a16:colId xmlns:a16="http://schemas.microsoft.com/office/drawing/2014/main" val="4243467758"/>
                    </a:ext>
                  </a:extLst>
                </a:gridCol>
                <a:gridCol w="1071939">
                  <a:extLst>
                    <a:ext uri="{9D8B030D-6E8A-4147-A177-3AD203B41FA5}">
                      <a16:colId xmlns:a16="http://schemas.microsoft.com/office/drawing/2014/main" val="504197219"/>
                    </a:ext>
                  </a:extLst>
                </a:gridCol>
              </a:tblGrid>
              <a:tr h="427040">
                <a:tc>
                  <a:txBody>
                    <a:bodyPr/>
                    <a:lstStyle/>
                    <a:p>
                      <a:pPr fontAlgn="ctr" latinLnBrk="1"/>
                      <a:r>
                        <a:rPr lang="en-US" sz="1800" dirty="0">
                          <a:solidFill>
                            <a:srgbClr val="333333"/>
                          </a:solidFill>
                          <a:effectLst/>
                        </a:rPr>
                        <a:t>Wi-Fi </a:t>
                      </a:r>
                      <a:r>
                        <a:rPr lang="zh-CN" altLang="en-US" sz="1800" dirty="0">
                          <a:solidFill>
                            <a:srgbClr val="333333"/>
                          </a:solidFill>
                          <a:effectLst/>
                        </a:rPr>
                        <a:t>版本</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sz="1800">
                          <a:solidFill>
                            <a:srgbClr val="333333"/>
                          </a:solidFill>
                          <a:effectLst/>
                        </a:rPr>
                        <a:t>WiFi </a:t>
                      </a:r>
                      <a:r>
                        <a:rPr lang="zh-CN" altLang="en-US" sz="1800">
                          <a:solidFill>
                            <a:srgbClr val="333333"/>
                          </a:solidFill>
                          <a:effectLst/>
                        </a:rPr>
                        <a:t>标准</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zh-CN" altLang="en-US" sz="1800">
                          <a:solidFill>
                            <a:srgbClr val="333333"/>
                          </a:solidFill>
                          <a:effectLst/>
                        </a:rPr>
                        <a:t>发布时间</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zh-CN" altLang="en-US" sz="1800">
                          <a:solidFill>
                            <a:srgbClr val="333333"/>
                          </a:solidFill>
                          <a:effectLst/>
                        </a:rPr>
                        <a:t>最高速率</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zh-CN" altLang="en-US" sz="1800">
                          <a:solidFill>
                            <a:srgbClr val="333333"/>
                          </a:solidFill>
                          <a:effectLst/>
                        </a:rPr>
                        <a:t>工作频段</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284125408"/>
                  </a:ext>
                </a:extLst>
              </a:tr>
              <a:tr h="427040">
                <a:tc>
                  <a:txBody>
                    <a:bodyPr/>
                    <a:lstStyle/>
                    <a:p>
                      <a:pPr fontAlgn="ctr" latinLnBrk="1"/>
                      <a:r>
                        <a:rPr lang="en-US" sz="1800">
                          <a:solidFill>
                            <a:srgbClr val="333333"/>
                          </a:solidFill>
                          <a:effectLst/>
                        </a:rPr>
                        <a:t>WiFi 6</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sz="1800">
                          <a:solidFill>
                            <a:srgbClr val="333333"/>
                          </a:solidFill>
                          <a:effectLst/>
                        </a:rPr>
                        <a:t>IEEE 802.11ax</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altLang="zh-CN" sz="1800">
                          <a:solidFill>
                            <a:srgbClr val="333333"/>
                          </a:solidFill>
                          <a:effectLst/>
                        </a:rPr>
                        <a:t>2019 </a:t>
                      </a:r>
                      <a:r>
                        <a:rPr lang="zh-CN" altLang="en-US" sz="1800">
                          <a:solidFill>
                            <a:srgbClr val="333333"/>
                          </a:solidFill>
                          <a:effectLst/>
                        </a:rPr>
                        <a:t>年</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sz="1800" dirty="0">
                          <a:solidFill>
                            <a:srgbClr val="333333"/>
                          </a:solidFill>
                          <a:effectLst/>
                        </a:rPr>
                        <a:t>11Gbps</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sz="1800">
                          <a:solidFill>
                            <a:srgbClr val="333333"/>
                          </a:solidFill>
                          <a:effectLst/>
                        </a:rPr>
                        <a:t>2.4GHz </a:t>
                      </a:r>
                      <a:r>
                        <a:rPr lang="zh-CN" altLang="en-US" sz="1800">
                          <a:solidFill>
                            <a:srgbClr val="333333"/>
                          </a:solidFill>
                          <a:effectLst/>
                        </a:rPr>
                        <a:t>或 </a:t>
                      </a:r>
                      <a:r>
                        <a:rPr lang="en-US" altLang="zh-CN" sz="1800">
                          <a:solidFill>
                            <a:srgbClr val="333333"/>
                          </a:solidFill>
                          <a:effectLst/>
                        </a:rPr>
                        <a:t>5</a:t>
                      </a:r>
                      <a:r>
                        <a:rPr lang="en-US" sz="1800">
                          <a:solidFill>
                            <a:srgbClr val="333333"/>
                          </a:solidFill>
                          <a:effectLst/>
                        </a:rPr>
                        <a:t>GHz</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247118013"/>
                  </a:ext>
                </a:extLst>
              </a:tr>
              <a:tr h="427040">
                <a:tc>
                  <a:txBody>
                    <a:bodyPr/>
                    <a:lstStyle/>
                    <a:p>
                      <a:pPr fontAlgn="ctr" latinLnBrk="1"/>
                      <a:r>
                        <a:rPr lang="en-US" sz="1800">
                          <a:solidFill>
                            <a:srgbClr val="333333"/>
                          </a:solidFill>
                          <a:effectLst/>
                        </a:rPr>
                        <a:t>WiFi 5</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sz="1800">
                          <a:solidFill>
                            <a:srgbClr val="333333"/>
                          </a:solidFill>
                          <a:effectLst/>
                        </a:rPr>
                        <a:t>IEEE 802.11ac</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altLang="zh-CN" sz="1800">
                          <a:solidFill>
                            <a:srgbClr val="333333"/>
                          </a:solidFill>
                          <a:effectLst/>
                        </a:rPr>
                        <a:t>2014 </a:t>
                      </a:r>
                      <a:r>
                        <a:rPr lang="zh-CN" altLang="en-US" sz="1800">
                          <a:solidFill>
                            <a:srgbClr val="333333"/>
                          </a:solidFill>
                          <a:effectLst/>
                        </a:rPr>
                        <a:t>年</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sz="1800" dirty="0">
                          <a:solidFill>
                            <a:srgbClr val="333333"/>
                          </a:solidFill>
                          <a:effectLst/>
                        </a:rPr>
                        <a:t>1Gbps</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sz="1800">
                          <a:solidFill>
                            <a:srgbClr val="333333"/>
                          </a:solidFill>
                          <a:effectLst/>
                        </a:rPr>
                        <a:t>5GHz</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093558665"/>
                  </a:ext>
                </a:extLst>
              </a:tr>
              <a:tr h="427040">
                <a:tc>
                  <a:txBody>
                    <a:bodyPr/>
                    <a:lstStyle/>
                    <a:p>
                      <a:pPr fontAlgn="ctr" latinLnBrk="1"/>
                      <a:r>
                        <a:rPr lang="en-US" sz="1800">
                          <a:solidFill>
                            <a:srgbClr val="333333"/>
                          </a:solidFill>
                          <a:effectLst/>
                        </a:rPr>
                        <a:t>WiFi 4</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sz="1800">
                          <a:solidFill>
                            <a:srgbClr val="333333"/>
                          </a:solidFill>
                          <a:effectLst/>
                        </a:rPr>
                        <a:t>IEEE 802.11n</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altLang="zh-CN" sz="1800">
                          <a:solidFill>
                            <a:srgbClr val="333333"/>
                          </a:solidFill>
                          <a:effectLst/>
                        </a:rPr>
                        <a:t>2009 </a:t>
                      </a:r>
                      <a:r>
                        <a:rPr lang="zh-CN" altLang="en-US" sz="1800">
                          <a:solidFill>
                            <a:srgbClr val="333333"/>
                          </a:solidFill>
                          <a:effectLst/>
                        </a:rPr>
                        <a:t>年</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sz="1800">
                          <a:solidFill>
                            <a:srgbClr val="333333"/>
                          </a:solidFill>
                          <a:effectLst/>
                        </a:rPr>
                        <a:t>600Mbps</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sz="1800">
                          <a:solidFill>
                            <a:srgbClr val="333333"/>
                          </a:solidFill>
                          <a:effectLst/>
                        </a:rPr>
                        <a:t>2.4GhHz </a:t>
                      </a:r>
                      <a:r>
                        <a:rPr lang="zh-CN" altLang="en-US" sz="1800">
                          <a:solidFill>
                            <a:srgbClr val="333333"/>
                          </a:solidFill>
                          <a:effectLst/>
                        </a:rPr>
                        <a:t>或 </a:t>
                      </a:r>
                      <a:r>
                        <a:rPr lang="en-US" altLang="zh-CN" sz="1800">
                          <a:solidFill>
                            <a:srgbClr val="333333"/>
                          </a:solidFill>
                          <a:effectLst/>
                        </a:rPr>
                        <a:t>5</a:t>
                      </a:r>
                      <a:r>
                        <a:rPr lang="en-US" sz="1800">
                          <a:solidFill>
                            <a:srgbClr val="333333"/>
                          </a:solidFill>
                          <a:effectLst/>
                        </a:rPr>
                        <a:t>GHz</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972823016"/>
                  </a:ext>
                </a:extLst>
              </a:tr>
              <a:tr h="427040">
                <a:tc>
                  <a:txBody>
                    <a:bodyPr/>
                    <a:lstStyle/>
                    <a:p>
                      <a:pPr fontAlgn="ctr" latinLnBrk="1"/>
                      <a:r>
                        <a:rPr lang="en-US" sz="1800">
                          <a:solidFill>
                            <a:srgbClr val="333333"/>
                          </a:solidFill>
                          <a:effectLst/>
                        </a:rPr>
                        <a:t>WiFi 3</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sz="1800">
                          <a:solidFill>
                            <a:srgbClr val="333333"/>
                          </a:solidFill>
                          <a:effectLst/>
                        </a:rPr>
                        <a:t>IEEE 802.11g</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altLang="zh-CN" sz="1800">
                          <a:solidFill>
                            <a:srgbClr val="333333"/>
                          </a:solidFill>
                          <a:effectLst/>
                        </a:rPr>
                        <a:t>2003 </a:t>
                      </a:r>
                      <a:r>
                        <a:rPr lang="zh-CN" altLang="en-US" sz="1800">
                          <a:solidFill>
                            <a:srgbClr val="333333"/>
                          </a:solidFill>
                          <a:effectLst/>
                        </a:rPr>
                        <a:t>年</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sz="1800">
                          <a:solidFill>
                            <a:srgbClr val="333333"/>
                          </a:solidFill>
                          <a:effectLst/>
                        </a:rPr>
                        <a:t>54Mbps</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sz="1800">
                          <a:solidFill>
                            <a:srgbClr val="333333"/>
                          </a:solidFill>
                          <a:effectLst/>
                        </a:rPr>
                        <a:t>2.4GHz</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7820434"/>
                  </a:ext>
                </a:extLst>
              </a:tr>
              <a:tr h="427040">
                <a:tc>
                  <a:txBody>
                    <a:bodyPr/>
                    <a:lstStyle/>
                    <a:p>
                      <a:pPr fontAlgn="ctr" latinLnBrk="1"/>
                      <a:r>
                        <a:rPr lang="en-US" sz="1800">
                          <a:solidFill>
                            <a:srgbClr val="333333"/>
                          </a:solidFill>
                          <a:effectLst/>
                        </a:rPr>
                        <a:t>WiFi 2</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sz="1800">
                          <a:solidFill>
                            <a:srgbClr val="333333"/>
                          </a:solidFill>
                          <a:effectLst/>
                        </a:rPr>
                        <a:t>IEEE 802.11b</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altLang="zh-CN" sz="1800" dirty="0">
                          <a:solidFill>
                            <a:srgbClr val="333333"/>
                          </a:solidFill>
                          <a:effectLst/>
                        </a:rPr>
                        <a:t>1999 </a:t>
                      </a:r>
                      <a:r>
                        <a:rPr lang="zh-CN" altLang="en-US" sz="1800" dirty="0">
                          <a:solidFill>
                            <a:srgbClr val="333333"/>
                          </a:solidFill>
                          <a:effectLst/>
                        </a:rPr>
                        <a:t>年</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sz="1800">
                          <a:solidFill>
                            <a:srgbClr val="333333"/>
                          </a:solidFill>
                          <a:effectLst/>
                        </a:rPr>
                        <a:t>11Mbps</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sz="1800">
                          <a:solidFill>
                            <a:srgbClr val="333333"/>
                          </a:solidFill>
                          <a:effectLst/>
                        </a:rPr>
                        <a:t>2.4GHz</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389710353"/>
                  </a:ext>
                </a:extLst>
              </a:tr>
              <a:tr h="427040">
                <a:tc>
                  <a:txBody>
                    <a:bodyPr/>
                    <a:lstStyle/>
                    <a:p>
                      <a:pPr fontAlgn="ctr" latinLnBrk="1"/>
                      <a:r>
                        <a:rPr lang="en-US" sz="1800">
                          <a:solidFill>
                            <a:srgbClr val="333333"/>
                          </a:solidFill>
                          <a:effectLst/>
                        </a:rPr>
                        <a:t>WiFi 1</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sz="1800">
                          <a:solidFill>
                            <a:srgbClr val="333333"/>
                          </a:solidFill>
                          <a:effectLst/>
                        </a:rPr>
                        <a:t>IEEE 802.11a</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altLang="zh-CN" sz="1800">
                          <a:solidFill>
                            <a:srgbClr val="333333"/>
                          </a:solidFill>
                          <a:effectLst/>
                        </a:rPr>
                        <a:t>1999 </a:t>
                      </a:r>
                      <a:r>
                        <a:rPr lang="zh-CN" altLang="en-US" sz="1800">
                          <a:solidFill>
                            <a:srgbClr val="333333"/>
                          </a:solidFill>
                          <a:effectLst/>
                        </a:rPr>
                        <a:t>年</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sz="1800">
                          <a:solidFill>
                            <a:srgbClr val="333333"/>
                          </a:solidFill>
                          <a:effectLst/>
                        </a:rPr>
                        <a:t>54Mbps</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sz="1800">
                          <a:solidFill>
                            <a:srgbClr val="333333"/>
                          </a:solidFill>
                          <a:effectLst/>
                        </a:rPr>
                        <a:t>5GHz</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820820058"/>
                  </a:ext>
                </a:extLst>
              </a:tr>
              <a:tr h="427040">
                <a:tc>
                  <a:txBody>
                    <a:bodyPr/>
                    <a:lstStyle/>
                    <a:p>
                      <a:pPr fontAlgn="ctr" latinLnBrk="1"/>
                      <a:r>
                        <a:rPr lang="en-US" sz="1800" dirty="0" err="1">
                          <a:solidFill>
                            <a:srgbClr val="333333"/>
                          </a:solidFill>
                          <a:effectLst/>
                        </a:rPr>
                        <a:t>WiFi</a:t>
                      </a:r>
                      <a:r>
                        <a:rPr lang="en-US" sz="1800" dirty="0">
                          <a:solidFill>
                            <a:srgbClr val="333333"/>
                          </a:solidFill>
                          <a:effectLst/>
                        </a:rPr>
                        <a:t> 0</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sz="1800">
                          <a:solidFill>
                            <a:srgbClr val="333333"/>
                          </a:solidFill>
                          <a:effectLst/>
                        </a:rPr>
                        <a:t>IEEE 802.11</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altLang="zh-CN" sz="1800">
                          <a:solidFill>
                            <a:srgbClr val="333333"/>
                          </a:solidFill>
                          <a:effectLst/>
                        </a:rPr>
                        <a:t>1997 </a:t>
                      </a:r>
                      <a:r>
                        <a:rPr lang="zh-CN" altLang="en-US" sz="1800">
                          <a:solidFill>
                            <a:srgbClr val="333333"/>
                          </a:solidFill>
                          <a:effectLst/>
                        </a:rPr>
                        <a:t>年</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sz="1800">
                          <a:solidFill>
                            <a:srgbClr val="333333"/>
                          </a:solidFill>
                          <a:effectLst/>
                        </a:rPr>
                        <a:t>2Mbps</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fontAlgn="ctr" latinLnBrk="1"/>
                      <a:r>
                        <a:rPr lang="en-US" sz="1800" dirty="0">
                          <a:solidFill>
                            <a:srgbClr val="333333"/>
                          </a:solidFill>
                          <a:effectLst/>
                        </a:rPr>
                        <a:t>2.4GHz</a:t>
                      </a:r>
                    </a:p>
                  </a:txBody>
                  <a:tcPr marL="74440" marR="74440" marT="14888" marB="1488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265402751"/>
                  </a:ext>
                </a:extLst>
              </a:tr>
            </a:tbl>
          </a:graphicData>
        </a:graphic>
      </p:graphicFrame>
      <p:sp>
        <p:nvSpPr>
          <p:cNvPr id="7" name="文本框 6">
            <a:extLst>
              <a:ext uri="{FF2B5EF4-FFF2-40B4-BE49-F238E27FC236}">
                <a16:creationId xmlns:a16="http://schemas.microsoft.com/office/drawing/2014/main" id="{E65CAD7E-4239-4EC5-83B8-9DE353423E70}"/>
              </a:ext>
            </a:extLst>
          </p:cNvPr>
          <p:cNvSpPr txBox="1"/>
          <p:nvPr/>
        </p:nvSpPr>
        <p:spPr>
          <a:xfrm>
            <a:off x="3707904" y="873681"/>
            <a:ext cx="4572000" cy="646331"/>
          </a:xfrm>
          <a:prstGeom prst="rect">
            <a:avLst/>
          </a:prstGeom>
          <a:noFill/>
        </p:spPr>
        <p:txBody>
          <a:bodyPr wrap="square">
            <a:spAutoFit/>
          </a:bodyPr>
          <a:lstStyle/>
          <a:p>
            <a:r>
              <a:rPr lang="en-US" altLang="zh-CN" sz="3600" dirty="0">
                <a:solidFill>
                  <a:srgbClr val="333333"/>
                </a:solidFill>
                <a:effectLst/>
              </a:rPr>
              <a:t>Wi-Fi </a:t>
            </a:r>
            <a:endParaRPr lang="zh-CN" altLang="en-US" sz="3600" b="1" dirty="0">
              <a:latin typeface="黑体" panose="02010609060101010101" pitchFamily="49" charset="-122"/>
              <a:ea typeface="黑体" panose="02010609060101010101" pitchFamily="49" charset="-122"/>
              <a:cs typeface="+mj-cs"/>
            </a:endParaRPr>
          </a:p>
        </p:txBody>
      </p:sp>
      <p:sp>
        <p:nvSpPr>
          <p:cNvPr id="5" name="文本框 4">
            <a:extLst>
              <a:ext uri="{FF2B5EF4-FFF2-40B4-BE49-F238E27FC236}">
                <a16:creationId xmlns:a16="http://schemas.microsoft.com/office/drawing/2014/main" id="{07E1F24B-EAE8-FF80-8E73-1473A98B2DDF}"/>
              </a:ext>
            </a:extLst>
          </p:cNvPr>
          <p:cNvSpPr txBox="1"/>
          <p:nvPr/>
        </p:nvSpPr>
        <p:spPr>
          <a:xfrm>
            <a:off x="251520" y="1450873"/>
            <a:ext cx="8784976" cy="830997"/>
          </a:xfrm>
          <a:prstGeom prst="rect">
            <a:avLst/>
          </a:prstGeom>
          <a:noFill/>
        </p:spPr>
        <p:txBody>
          <a:bodyPr wrap="square">
            <a:spAutoFit/>
          </a:bodyPr>
          <a:lstStyle/>
          <a:p>
            <a:r>
              <a:rPr lang="en-US" altLang="zh-CN" sz="2400" dirty="0"/>
              <a:t>Wi-Fi</a:t>
            </a:r>
            <a:r>
              <a:rPr lang="zh-CN" altLang="en-US" sz="2400" dirty="0"/>
              <a:t>技术一路演变过来，使用各种各样新的技术，使性能得到了不断提升</a:t>
            </a:r>
            <a:r>
              <a:rPr lang="zh-CN" altLang="en-US" dirty="0"/>
              <a:t>。</a:t>
            </a:r>
          </a:p>
        </p:txBody>
      </p:sp>
    </p:spTree>
    <p:extLst>
      <p:ext uri="{BB962C8B-B14F-4D97-AF65-F5344CB8AC3E}">
        <p14:creationId xmlns:p14="http://schemas.microsoft.com/office/powerpoint/2010/main" val="449633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F03FE36-91E5-41DE-80C5-879FFF01F997}"/>
              </a:ext>
            </a:extLst>
          </p:cNvPr>
          <p:cNvSpPr>
            <a:spLocks noChangeArrowheads="1"/>
          </p:cNvSpPr>
          <p:nvPr/>
        </p:nvSpPr>
        <p:spPr bwMode="auto">
          <a:xfrm>
            <a:off x="539552" y="2564904"/>
            <a:ext cx="8280920"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Char char="l"/>
            </a:pPr>
            <a:r>
              <a:rPr lang="zh-CN" altLang="en-US" sz="2800" b="1" dirty="0"/>
              <a:t>教学目的：选取生动的案例将理论与实践结合起来，带领同学们认知最前沿的科学知识，体验项目开发的完整过程，引导同学们发挥主观能动性，积极创新，敢于展示自己的才能。</a:t>
            </a:r>
            <a:endParaRPr lang="en-US" altLang="zh-CN" sz="2800" b="1" dirty="0"/>
          </a:p>
        </p:txBody>
      </p:sp>
    </p:spTree>
    <p:extLst>
      <p:ext uri="{BB962C8B-B14F-4D97-AF65-F5344CB8AC3E}">
        <p14:creationId xmlns:p14="http://schemas.microsoft.com/office/powerpoint/2010/main" val="988174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CE24A39-FAE9-48E4-A48C-3BB2C92462BC}"/>
              </a:ext>
            </a:extLst>
          </p:cNvPr>
          <p:cNvSpPr txBox="1"/>
          <p:nvPr/>
        </p:nvSpPr>
        <p:spPr>
          <a:xfrm>
            <a:off x="1763688" y="2132856"/>
            <a:ext cx="6696744" cy="1938992"/>
          </a:xfrm>
          <a:prstGeom prst="rect">
            <a:avLst/>
          </a:prstGeom>
          <a:noFill/>
        </p:spPr>
        <p:txBody>
          <a:bodyPr wrap="square">
            <a:spAutoFit/>
          </a:bodyPr>
          <a:lstStyle/>
          <a:p>
            <a:r>
              <a:rPr lang="zh-CN" altLang="en-US" sz="2400" b="1" dirty="0"/>
              <a:t>与蓝牙相比</a:t>
            </a:r>
            <a:r>
              <a:rPr lang="en-US" altLang="zh-CN" sz="2400" b="1" dirty="0"/>
              <a:t>Wi-Fi</a:t>
            </a:r>
            <a:r>
              <a:rPr lang="zh-CN" altLang="en-US" sz="2400" b="1" dirty="0"/>
              <a:t>主要的优势</a:t>
            </a:r>
            <a:r>
              <a:rPr lang="zh-CN" altLang="en-US" sz="2400" dirty="0"/>
              <a:t>：</a:t>
            </a:r>
            <a:endParaRPr lang="en-US" altLang="zh-CN" sz="2400" dirty="0"/>
          </a:p>
          <a:p>
            <a:pPr marL="285750" indent="-285750">
              <a:buFont typeface="Wingdings" panose="05000000000000000000" pitchFamily="2" charset="2"/>
              <a:buChar char="u"/>
            </a:pPr>
            <a:r>
              <a:rPr lang="zh-CN" altLang="en-US" sz="2400" dirty="0"/>
              <a:t>数据速率比蓝牙要快</a:t>
            </a:r>
            <a:endParaRPr lang="en-US" altLang="zh-CN" sz="2400" dirty="0"/>
          </a:p>
          <a:p>
            <a:pPr marL="285750" indent="-285750">
              <a:buFont typeface="Wingdings" panose="05000000000000000000" pitchFamily="2" charset="2"/>
              <a:buChar char="u"/>
            </a:pPr>
            <a:r>
              <a:rPr lang="zh-CN" altLang="en-US" sz="2400" dirty="0"/>
              <a:t>传输距离比目前市面上已有的蓝牙标准要远</a:t>
            </a:r>
            <a:endParaRPr lang="en-US" altLang="zh-CN" sz="2400" dirty="0"/>
          </a:p>
          <a:p>
            <a:r>
              <a:rPr lang="zh-CN" altLang="en-US" sz="2400" b="1" dirty="0"/>
              <a:t>与蓝牙相比</a:t>
            </a:r>
            <a:r>
              <a:rPr lang="en-US" altLang="zh-CN" sz="2400" b="1" dirty="0"/>
              <a:t>Wi-Fi</a:t>
            </a:r>
            <a:r>
              <a:rPr lang="zh-CN" altLang="en-US" sz="2400" b="1" dirty="0"/>
              <a:t>主要的弱点：</a:t>
            </a:r>
            <a:endParaRPr lang="en-US" altLang="zh-CN" sz="2400" b="1" dirty="0"/>
          </a:p>
          <a:p>
            <a:pPr marL="285750" indent="-285750">
              <a:buFont typeface="Wingdings" panose="05000000000000000000" pitchFamily="2" charset="2"/>
              <a:buChar char="u"/>
            </a:pPr>
            <a:r>
              <a:rPr lang="zh-CN" altLang="en-US" sz="2400" dirty="0"/>
              <a:t>功耗高</a:t>
            </a:r>
            <a:endParaRPr lang="en-US" altLang="zh-CN" sz="2400" dirty="0"/>
          </a:p>
        </p:txBody>
      </p:sp>
    </p:spTree>
    <p:extLst>
      <p:ext uri="{BB962C8B-B14F-4D97-AF65-F5344CB8AC3E}">
        <p14:creationId xmlns:p14="http://schemas.microsoft.com/office/powerpoint/2010/main" val="3556651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1E2710C-F8B7-4355-B83E-B790ABD19D4E}"/>
              </a:ext>
            </a:extLst>
          </p:cNvPr>
          <p:cNvPicPr>
            <a:picLocks noChangeAspect="1"/>
          </p:cNvPicPr>
          <p:nvPr/>
        </p:nvPicPr>
        <p:blipFill>
          <a:blip r:embed="rId3"/>
          <a:stretch>
            <a:fillRect/>
          </a:stretch>
        </p:blipFill>
        <p:spPr>
          <a:xfrm>
            <a:off x="909637" y="604837"/>
            <a:ext cx="7324725" cy="5648325"/>
          </a:xfrm>
          <a:prstGeom prst="rect">
            <a:avLst/>
          </a:prstGeom>
        </p:spPr>
      </p:pic>
    </p:spTree>
    <p:extLst>
      <p:ext uri="{BB962C8B-B14F-4D97-AF65-F5344CB8AC3E}">
        <p14:creationId xmlns:p14="http://schemas.microsoft.com/office/powerpoint/2010/main" val="9804395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A413331-6C51-4128-9805-506ED5930684}"/>
              </a:ext>
            </a:extLst>
          </p:cNvPr>
          <p:cNvPicPr>
            <a:picLocks noChangeAspect="1"/>
          </p:cNvPicPr>
          <p:nvPr/>
        </p:nvPicPr>
        <p:blipFill>
          <a:blip r:embed="rId3"/>
          <a:stretch>
            <a:fillRect/>
          </a:stretch>
        </p:blipFill>
        <p:spPr>
          <a:xfrm>
            <a:off x="539552" y="2777679"/>
            <a:ext cx="2919257" cy="1083369"/>
          </a:xfrm>
          <a:prstGeom prst="rect">
            <a:avLst/>
          </a:prstGeom>
        </p:spPr>
      </p:pic>
      <p:sp>
        <p:nvSpPr>
          <p:cNvPr id="4" name="文本框 3">
            <a:extLst>
              <a:ext uri="{FF2B5EF4-FFF2-40B4-BE49-F238E27FC236}">
                <a16:creationId xmlns:a16="http://schemas.microsoft.com/office/drawing/2014/main" id="{B5831E57-C458-496B-A1E7-7443D5E9E12D}"/>
              </a:ext>
            </a:extLst>
          </p:cNvPr>
          <p:cNvSpPr txBox="1"/>
          <p:nvPr/>
        </p:nvSpPr>
        <p:spPr>
          <a:xfrm>
            <a:off x="3779912" y="1968222"/>
            <a:ext cx="4572000" cy="3785652"/>
          </a:xfrm>
          <a:prstGeom prst="rect">
            <a:avLst/>
          </a:prstGeom>
          <a:noFill/>
        </p:spPr>
        <p:txBody>
          <a:bodyPr wrap="square">
            <a:spAutoFit/>
          </a:bodyPr>
          <a:lstStyle/>
          <a:p>
            <a:r>
              <a:rPr lang="en-US" altLang="zh-CN" sz="2400" dirty="0"/>
              <a:t>        ZigBee</a:t>
            </a:r>
            <a:r>
              <a:rPr lang="zh-CN" altLang="en-US" sz="2400" dirty="0"/>
              <a:t>可以说是蓝牙的同族兄弟，与蓝牙相比，</a:t>
            </a:r>
            <a:r>
              <a:rPr lang="en-US" altLang="zh-CN" sz="2400" dirty="0"/>
              <a:t> ZigBee</a:t>
            </a:r>
            <a:r>
              <a:rPr lang="zh-CN" altLang="en-US" sz="2400" dirty="0"/>
              <a:t>更简单、速率更慢、功率及费用也更低。它可以与</a:t>
            </a:r>
            <a:r>
              <a:rPr lang="en-US" altLang="zh-CN" sz="2400" dirty="0"/>
              <a:t>254</a:t>
            </a:r>
            <a:r>
              <a:rPr lang="zh-CN" altLang="en-US" sz="2400" dirty="0"/>
              <a:t>个节点联网。可以比蓝牙更好的支持游戏、消费电子、仪器和家庭自动化应用。此外，人们期望能在工业控制、传感器网络、家庭监控、安全系统和玩具等领域扩展</a:t>
            </a:r>
            <a:r>
              <a:rPr lang="en-US" altLang="zh-CN" sz="2400" dirty="0"/>
              <a:t>ZigBee</a:t>
            </a:r>
            <a:r>
              <a:rPr lang="zh-CN" altLang="en-US" sz="2400" dirty="0"/>
              <a:t>的应用。</a:t>
            </a:r>
          </a:p>
        </p:txBody>
      </p:sp>
      <p:sp>
        <p:nvSpPr>
          <p:cNvPr id="5" name="文本框 4">
            <a:extLst>
              <a:ext uri="{FF2B5EF4-FFF2-40B4-BE49-F238E27FC236}">
                <a16:creationId xmlns:a16="http://schemas.microsoft.com/office/drawing/2014/main" id="{88A6D5CB-141E-4297-9968-952FEFFE30F9}"/>
              </a:ext>
            </a:extLst>
          </p:cNvPr>
          <p:cNvSpPr txBox="1"/>
          <p:nvPr/>
        </p:nvSpPr>
        <p:spPr>
          <a:xfrm>
            <a:off x="2771800" y="995070"/>
            <a:ext cx="4572000" cy="646331"/>
          </a:xfrm>
          <a:prstGeom prst="rect">
            <a:avLst/>
          </a:prstGeom>
          <a:noFill/>
        </p:spPr>
        <p:txBody>
          <a:bodyPr wrap="square">
            <a:spAutoFit/>
          </a:bodyPr>
          <a:lstStyle/>
          <a:p>
            <a:r>
              <a:rPr lang="en-US" altLang="zh-CN" sz="3600" b="1" dirty="0">
                <a:latin typeface="黑体" panose="02010609060101010101" pitchFamily="49" charset="-122"/>
                <a:ea typeface="黑体" panose="02010609060101010101" pitchFamily="49" charset="-122"/>
                <a:cs typeface="+mj-cs"/>
              </a:rPr>
              <a:t> ZigBee</a:t>
            </a:r>
            <a:r>
              <a:rPr lang="zh-CN" altLang="en-US" sz="3600" b="1" dirty="0">
                <a:latin typeface="黑体" panose="02010609060101010101" pitchFamily="49" charset="-122"/>
                <a:ea typeface="黑体" panose="02010609060101010101" pitchFamily="49" charset="-122"/>
                <a:cs typeface="+mj-cs"/>
              </a:rPr>
              <a:t>技术</a:t>
            </a:r>
          </a:p>
        </p:txBody>
      </p:sp>
    </p:spTree>
    <p:extLst>
      <p:ext uri="{BB962C8B-B14F-4D97-AF65-F5344CB8AC3E}">
        <p14:creationId xmlns:p14="http://schemas.microsoft.com/office/powerpoint/2010/main" val="241603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75E7604-C9E7-4563-8F37-48E3152C854D}"/>
              </a:ext>
            </a:extLst>
          </p:cNvPr>
          <p:cNvPicPr>
            <a:picLocks noChangeAspect="1"/>
          </p:cNvPicPr>
          <p:nvPr/>
        </p:nvPicPr>
        <p:blipFill>
          <a:blip r:embed="rId3"/>
          <a:stretch>
            <a:fillRect/>
          </a:stretch>
        </p:blipFill>
        <p:spPr>
          <a:xfrm>
            <a:off x="5740" y="1640275"/>
            <a:ext cx="4457893" cy="2393763"/>
          </a:xfrm>
          <a:prstGeom prst="rect">
            <a:avLst/>
          </a:prstGeom>
        </p:spPr>
      </p:pic>
      <p:pic>
        <p:nvPicPr>
          <p:cNvPr id="3" name="图片 2">
            <a:extLst>
              <a:ext uri="{FF2B5EF4-FFF2-40B4-BE49-F238E27FC236}">
                <a16:creationId xmlns:a16="http://schemas.microsoft.com/office/drawing/2014/main" id="{B939B4BA-6B96-4988-AF98-0F5E8A62030F}"/>
              </a:ext>
            </a:extLst>
          </p:cNvPr>
          <p:cNvPicPr>
            <a:picLocks noChangeAspect="1"/>
          </p:cNvPicPr>
          <p:nvPr/>
        </p:nvPicPr>
        <p:blipFill>
          <a:blip r:embed="rId4"/>
          <a:stretch>
            <a:fillRect/>
          </a:stretch>
        </p:blipFill>
        <p:spPr>
          <a:xfrm>
            <a:off x="4067944" y="2954590"/>
            <a:ext cx="4524375" cy="2257425"/>
          </a:xfrm>
          <a:prstGeom prst="rect">
            <a:avLst/>
          </a:prstGeom>
        </p:spPr>
      </p:pic>
      <p:pic>
        <p:nvPicPr>
          <p:cNvPr id="4" name="图片 3">
            <a:extLst>
              <a:ext uri="{FF2B5EF4-FFF2-40B4-BE49-F238E27FC236}">
                <a16:creationId xmlns:a16="http://schemas.microsoft.com/office/drawing/2014/main" id="{759390B1-CCBF-4083-9323-E504190C6D71}"/>
              </a:ext>
            </a:extLst>
          </p:cNvPr>
          <p:cNvPicPr>
            <a:picLocks noChangeAspect="1"/>
          </p:cNvPicPr>
          <p:nvPr/>
        </p:nvPicPr>
        <p:blipFill>
          <a:blip r:embed="rId5"/>
          <a:stretch>
            <a:fillRect/>
          </a:stretch>
        </p:blipFill>
        <p:spPr>
          <a:xfrm>
            <a:off x="1259632" y="4470251"/>
            <a:ext cx="3712210" cy="2257425"/>
          </a:xfrm>
          <a:prstGeom prst="rect">
            <a:avLst/>
          </a:prstGeom>
        </p:spPr>
      </p:pic>
      <p:sp>
        <p:nvSpPr>
          <p:cNvPr id="5" name="文本框 4">
            <a:extLst>
              <a:ext uri="{FF2B5EF4-FFF2-40B4-BE49-F238E27FC236}">
                <a16:creationId xmlns:a16="http://schemas.microsoft.com/office/drawing/2014/main" id="{CE9E103D-620E-46CE-A73A-52C9BB1FBC0D}"/>
              </a:ext>
            </a:extLst>
          </p:cNvPr>
          <p:cNvSpPr txBox="1"/>
          <p:nvPr/>
        </p:nvSpPr>
        <p:spPr>
          <a:xfrm>
            <a:off x="754480" y="999694"/>
            <a:ext cx="8460432" cy="646331"/>
          </a:xfrm>
          <a:prstGeom prst="rect">
            <a:avLst/>
          </a:prstGeom>
          <a:noFill/>
        </p:spPr>
        <p:txBody>
          <a:bodyPr wrap="square">
            <a:spAutoFit/>
          </a:bodyPr>
          <a:lstStyle/>
          <a:p>
            <a:r>
              <a:rPr lang="en-US" altLang="zh-CN" sz="3600" b="1" dirty="0">
                <a:latin typeface="黑体" panose="02010609060101010101" pitchFamily="49" charset="-122"/>
                <a:ea typeface="黑体" panose="02010609060101010101" pitchFamily="49" charset="-122"/>
                <a:cs typeface="+mj-cs"/>
              </a:rPr>
              <a:t> </a:t>
            </a:r>
            <a:r>
              <a:rPr lang="zh-CN" altLang="en-US" sz="3600" b="1" dirty="0">
                <a:latin typeface="黑体" panose="02010609060101010101" pitchFamily="49" charset="-122"/>
                <a:ea typeface="黑体" panose="02010609060101010101" pitchFamily="49" charset="-122"/>
                <a:cs typeface="+mj-cs"/>
              </a:rPr>
              <a:t>远距离的物联：广覆盖场景下的技术</a:t>
            </a:r>
          </a:p>
        </p:txBody>
      </p:sp>
    </p:spTree>
    <p:extLst>
      <p:ext uri="{BB962C8B-B14F-4D97-AF65-F5344CB8AC3E}">
        <p14:creationId xmlns:p14="http://schemas.microsoft.com/office/powerpoint/2010/main" val="39927777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39DFF6B-5FCF-4E69-9182-23928094F9E2}"/>
              </a:ext>
            </a:extLst>
          </p:cNvPr>
          <p:cNvSpPr txBox="1"/>
          <p:nvPr/>
        </p:nvSpPr>
        <p:spPr>
          <a:xfrm>
            <a:off x="1835696" y="1988840"/>
            <a:ext cx="6102424" cy="830997"/>
          </a:xfrm>
          <a:prstGeom prst="rect">
            <a:avLst/>
          </a:prstGeom>
          <a:noFill/>
        </p:spPr>
        <p:txBody>
          <a:bodyPr wrap="square">
            <a:spAutoFit/>
          </a:bodyPr>
          <a:lstStyle/>
          <a:p>
            <a:r>
              <a:rPr lang="zh-CN" altLang="en-US" sz="2400" dirty="0"/>
              <a:t>蜂窝物联的问题：本身设计是考虑为人设计的，而不是为物的连接设计的。</a:t>
            </a:r>
          </a:p>
        </p:txBody>
      </p:sp>
    </p:spTree>
    <p:extLst>
      <p:ext uri="{BB962C8B-B14F-4D97-AF65-F5344CB8AC3E}">
        <p14:creationId xmlns:p14="http://schemas.microsoft.com/office/powerpoint/2010/main" val="2664233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2C9A779-8A61-4121-A409-E2D8A0A6DA70}"/>
              </a:ext>
            </a:extLst>
          </p:cNvPr>
          <p:cNvPicPr>
            <a:picLocks noChangeAspect="1"/>
          </p:cNvPicPr>
          <p:nvPr/>
        </p:nvPicPr>
        <p:blipFill>
          <a:blip r:embed="rId3"/>
          <a:stretch>
            <a:fillRect/>
          </a:stretch>
        </p:blipFill>
        <p:spPr>
          <a:xfrm>
            <a:off x="1331640" y="2564904"/>
            <a:ext cx="3084352" cy="2594019"/>
          </a:xfrm>
          <a:prstGeom prst="rect">
            <a:avLst/>
          </a:prstGeom>
        </p:spPr>
      </p:pic>
      <p:pic>
        <p:nvPicPr>
          <p:cNvPr id="3" name="图片 2">
            <a:extLst>
              <a:ext uri="{FF2B5EF4-FFF2-40B4-BE49-F238E27FC236}">
                <a16:creationId xmlns:a16="http://schemas.microsoft.com/office/drawing/2014/main" id="{F0915F82-7EE7-4D95-A6BD-16350C41A710}"/>
              </a:ext>
            </a:extLst>
          </p:cNvPr>
          <p:cNvPicPr>
            <a:picLocks noChangeAspect="1"/>
          </p:cNvPicPr>
          <p:nvPr/>
        </p:nvPicPr>
        <p:blipFill>
          <a:blip r:embed="rId4"/>
          <a:stretch>
            <a:fillRect/>
          </a:stretch>
        </p:blipFill>
        <p:spPr>
          <a:xfrm>
            <a:off x="4502524" y="2633483"/>
            <a:ext cx="4183903" cy="2594020"/>
          </a:xfrm>
          <a:prstGeom prst="rect">
            <a:avLst/>
          </a:prstGeom>
        </p:spPr>
      </p:pic>
    </p:spTree>
    <p:extLst>
      <p:ext uri="{BB962C8B-B14F-4D97-AF65-F5344CB8AC3E}">
        <p14:creationId xmlns:p14="http://schemas.microsoft.com/office/powerpoint/2010/main" val="19003641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640ED3B-66E8-4B83-8D44-C5DAD0C4590A}"/>
              </a:ext>
            </a:extLst>
          </p:cNvPr>
          <p:cNvPicPr>
            <a:picLocks noChangeAspect="1"/>
          </p:cNvPicPr>
          <p:nvPr/>
        </p:nvPicPr>
        <p:blipFill>
          <a:blip r:embed="rId3"/>
          <a:stretch>
            <a:fillRect/>
          </a:stretch>
        </p:blipFill>
        <p:spPr>
          <a:xfrm>
            <a:off x="94100" y="880651"/>
            <a:ext cx="8955800" cy="5096698"/>
          </a:xfrm>
          <a:prstGeom prst="rect">
            <a:avLst/>
          </a:prstGeom>
        </p:spPr>
      </p:pic>
    </p:spTree>
    <p:extLst>
      <p:ext uri="{BB962C8B-B14F-4D97-AF65-F5344CB8AC3E}">
        <p14:creationId xmlns:p14="http://schemas.microsoft.com/office/powerpoint/2010/main" val="911878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4F644CB-7282-43DD-A7F9-C9B07CF6D5BB}"/>
              </a:ext>
            </a:extLst>
          </p:cNvPr>
          <p:cNvSpPr/>
          <p:nvPr/>
        </p:nvSpPr>
        <p:spPr>
          <a:xfrm>
            <a:off x="1835696" y="2636912"/>
            <a:ext cx="6156684" cy="646331"/>
          </a:xfrm>
          <a:prstGeom prst="rect">
            <a:avLst/>
          </a:prstGeom>
        </p:spPr>
        <p:txBody>
          <a:bodyPr wrap="square">
            <a:spAutoFit/>
          </a:bodyPr>
          <a:lstStyle/>
          <a:p>
            <a:r>
              <a:rPr lang="en-US" altLang="zh-CN" sz="3600" b="1" dirty="0">
                <a:solidFill>
                  <a:srgbClr val="660066"/>
                </a:solidFill>
                <a:ea typeface="隶书" panose="02010509060101010101" pitchFamily="1" charset="-122"/>
                <a:cs typeface="+mj-cs"/>
              </a:rPr>
              <a:t>1.4</a:t>
            </a:r>
            <a:r>
              <a:rPr lang="zh-CN" altLang="en-US" sz="3600" b="1" dirty="0">
                <a:solidFill>
                  <a:srgbClr val="660066"/>
                </a:solidFill>
                <a:ea typeface="隶书" panose="02010509060101010101" pitchFamily="1" charset="-122"/>
                <a:cs typeface="+mj-cs"/>
              </a:rPr>
              <a:t> 物联网设计的趋势和挑战</a:t>
            </a:r>
          </a:p>
        </p:txBody>
      </p:sp>
    </p:spTree>
    <p:extLst>
      <p:ext uri="{BB962C8B-B14F-4D97-AF65-F5344CB8AC3E}">
        <p14:creationId xmlns:p14="http://schemas.microsoft.com/office/powerpoint/2010/main" val="23123762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FA5290D-0820-41DC-B9B2-67E718E1C709}"/>
              </a:ext>
            </a:extLst>
          </p:cNvPr>
          <p:cNvSpPr/>
          <p:nvPr/>
        </p:nvSpPr>
        <p:spPr>
          <a:xfrm>
            <a:off x="539552" y="1196752"/>
            <a:ext cx="8496944" cy="1200329"/>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架构发展趋势</a:t>
            </a:r>
            <a:r>
              <a:rPr lang="en-US" altLang="zh-CN" sz="3600" b="1" dirty="0">
                <a:latin typeface="黑体" panose="02010609060101010101" pitchFamily="49" charset="-122"/>
                <a:ea typeface="黑体" panose="02010609060101010101" pitchFamily="49" charset="-122"/>
                <a:cs typeface="+mj-cs"/>
              </a:rPr>
              <a:t>1</a:t>
            </a:r>
            <a:r>
              <a:rPr lang="zh-CN" altLang="en-US" sz="3600" b="1" dirty="0">
                <a:latin typeface="黑体" panose="02010609060101010101" pitchFamily="49" charset="-122"/>
                <a:ea typeface="黑体" panose="02010609060101010101" pitchFamily="49" charset="-122"/>
                <a:cs typeface="+mj-cs"/>
              </a:rPr>
              <a:t>：物联网主干架构的普及</a:t>
            </a:r>
            <a:endParaRPr lang="en-US" altLang="zh-CN" sz="3600" b="1" dirty="0">
              <a:latin typeface="黑体" panose="02010609060101010101" pitchFamily="49" charset="-122"/>
              <a:ea typeface="黑体" panose="02010609060101010101" pitchFamily="49" charset="-122"/>
              <a:cs typeface="+mj-cs"/>
            </a:endParaRPr>
          </a:p>
          <a:p>
            <a:endParaRPr lang="zh-CN" altLang="en-US" sz="3600" b="1" dirty="0">
              <a:latin typeface="黑体" panose="02010609060101010101" pitchFamily="49" charset="-122"/>
              <a:ea typeface="黑体" panose="02010609060101010101" pitchFamily="49" charset="-122"/>
              <a:cs typeface="+mj-cs"/>
            </a:endParaRPr>
          </a:p>
        </p:txBody>
      </p:sp>
      <p:pic>
        <p:nvPicPr>
          <p:cNvPr id="3" name="图片 2">
            <a:extLst>
              <a:ext uri="{FF2B5EF4-FFF2-40B4-BE49-F238E27FC236}">
                <a16:creationId xmlns:a16="http://schemas.microsoft.com/office/drawing/2014/main" id="{B9B689F0-9073-4286-9D95-E65B9C9618C5}"/>
              </a:ext>
            </a:extLst>
          </p:cNvPr>
          <p:cNvPicPr>
            <a:picLocks noChangeAspect="1"/>
          </p:cNvPicPr>
          <p:nvPr/>
        </p:nvPicPr>
        <p:blipFill>
          <a:blip r:embed="rId3"/>
          <a:stretch>
            <a:fillRect/>
          </a:stretch>
        </p:blipFill>
        <p:spPr>
          <a:xfrm>
            <a:off x="1331640" y="2564904"/>
            <a:ext cx="3084352" cy="2594019"/>
          </a:xfrm>
          <a:prstGeom prst="rect">
            <a:avLst/>
          </a:prstGeom>
        </p:spPr>
      </p:pic>
      <p:pic>
        <p:nvPicPr>
          <p:cNvPr id="4" name="图片 3">
            <a:extLst>
              <a:ext uri="{FF2B5EF4-FFF2-40B4-BE49-F238E27FC236}">
                <a16:creationId xmlns:a16="http://schemas.microsoft.com/office/drawing/2014/main" id="{48F35F30-BBFE-4EA6-8277-55FE3B34A2B5}"/>
              </a:ext>
            </a:extLst>
          </p:cNvPr>
          <p:cNvPicPr>
            <a:picLocks noChangeAspect="1"/>
          </p:cNvPicPr>
          <p:nvPr/>
        </p:nvPicPr>
        <p:blipFill>
          <a:blip r:embed="rId4"/>
          <a:stretch>
            <a:fillRect/>
          </a:stretch>
        </p:blipFill>
        <p:spPr>
          <a:xfrm>
            <a:off x="4502524" y="2633483"/>
            <a:ext cx="4183903" cy="2594020"/>
          </a:xfrm>
          <a:prstGeom prst="rect">
            <a:avLst/>
          </a:prstGeom>
        </p:spPr>
      </p:pic>
    </p:spTree>
    <p:extLst>
      <p:ext uri="{BB962C8B-B14F-4D97-AF65-F5344CB8AC3E}">
        <p14:creationId xmlns:p14="http://schemas.microsoft.com/office/powerpoint/2010/main" val="24921647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FA5290D-0820-41DC-B9B2-67E718E1C709}"/>
              </a:ext>
            </a:extLst>
          </p:cNvPr>
          <p:cNvSpPr/>
          <p:nvPr/>
        </p:nvSpPr>
        <p:spPr>
          <a:xfrm>
            <a:off x="791580" y="980728"/>
            <a:ext cx="7560840"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架构发展趋势</a:t>
            </a:r>
            <a:r>
              <a:rPr lang="en-US" altLang="zh-CN" sz="3600" b="1" dirty="0">
                <a:latin typeface="黑体" panose="02010609060101010101" pitchFamily="49" charset="-122"/>
                <a:ea typeface="黑体" panose="02010609060101010101" pitchFamily="49" charset="-122"/>
                <a:cs typeface="+mj-cs"/>
              </a:rPr>
              <a:t>2</a:t>
            </a:r>
            <a:r>
              <a:rPr lang="zh-CN" altLang="en-US" sz="3600" b="1" dirty="0">
                <a:latin typeface="黑体" panose="02010609060101010101" pitchFamily="49" charset="-122"/>
                <a:ea typeface="黑体" panose="02010609060101010101" pitchFamily="49" charset="-122"/>
                <a:cs typeface="+mj-cs"/>
              </a:rPr>
              <a:t>：云服务器广泛使用</a:t>
            </a:r>
          </a:p>
        </p:txBody>
      </p:sp>
      <p:pic>
        <p:nvPicPr>
          <p:cNvPr id="3" name="图片 2">
            <a:extLst>
              <a:ext uri="{FF2B5EF4-FFF2-40B4-BE49-F238E27FC236}">
                <a16:creationId xmlns:a16="http://schemas.microsoft.com/office/drawing/2014/main" id="{3EDDB94A-259E-4AA5-A296-5EFB165970A4}"/>
              </a:ext>
            </a:extLst>
          </p:cNvPr>
          <p:cNvPicPr>
            <a:picLocks noChangeAspect="1"/>
          </p:cNvPicPr>
          <p:nvPr/>
        </p:nvPicPr>
        <p:blipFill>
          <a:blip r:embed="rId3"/>
          <a:stretch>
            <a:fillRect/>
          </a:stretch>
        </p:blipFill>
        <p:spPr>
          <a:xfrm>
            <a:off x="1763688" y="1916832"/>
            <a:ext cx="5872708" cy="4404531"/>
          </a:xfrm>
          <a:prstGeom prst="rect">
            <a:avLst/>
          </a:prstGeom>
        </p:spPr>
      </p:pic>
    </p:spTree>
    <p:extLst>
      <p:ext uri="{BB962C8B-B14F-4D97-AF65-F5344CB8AC3E}">
        <p14:creationId xmlns:p14="http://schemas.microsoft.com/office/powerpoint/2010/main" val="3894145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BC31B54-B165-4DE4-87A6-0708A87318D4}"/>
              </a:ext>
            </a:extLst>
          </p:cNvPr>
          <p:cNvSpPr/>
          <p:nvPr/>
        </p:nvSpPr>
        <p:spPr>
          <a:xfrm>
            <a:off x="467544" y="1988840"/>
            <a:ext cx="8460433" cy="1815882"/>
          </a:xfrm>
          <a:prstGeom prst="rect">
            <a:avLst/>
          </a:prstGeom>
        </p:spPr>
        <p:txBody>
          <a:bodyPr wrap="square">
            <a:spAutoFit/>
          </a:bodyPr>
          <a:lstStyle/>
          <a:p>
            <a:r>
              <a:rPr lang="zh-CN" altLang="en-US" sz="2800" b="1" dirty="0"/>
              <a:t>平时成绩  </a:t>
            </a:r>
            <a:r>
              <a:rPr lang="en-US" altLang="zh-CN" sz="2800" b="1" dirty="0"/>
              <a:t>40%</a:t>
            </a:r>
            <a:r>
              <a:rPr lang="zh-CN" altLang="en-US" sz="2800" b="1" dirty="0"/>
              <a:t>（出勤 占</a:t>
            </a:r>
            <a:r>
              <a:rPr lang="en-US" altLang="zh-CN" sz="2800" b="1" dirty="0"/>
              <a:t>10%</a:t>
            </a:r>
            <a:r>
              <a:rPr lang="zh-CN" altLang="en-US" sz="2800" b="1" dirty="0"/>
              <a:t>，上课完成情况 占</a:t>
            </a:r>
            <a:r>
              <a:rPr lang="en-US" altLang="zh-CN" sz="2800" b="1" dirty="0"/>
              <a:t>30%</a:t>
            </a:r>
            <a:r>
              <a:rPr lang="zh-CN" altLang="en-US" sz="2800" b="1" dirty="0"/>
              <a:t>）</a:t>
            </a:r>
          </a:p>
          <a:p>
            <a:r>
              <a:rPr lang="zh-CN" altLang="en-US" sz="2800" b="1" dirty="0"/>
              <a:t>主要依据平时上课实验完成情况。</a:t>
            </a:r>
          </a:p>
          <a:p>
            <a:endParaRPr lang="zh-CN" altLang="en-US" sz="2800" b="1" dirty="0"/>
          </a:p>
          <a:p>
            <a:r>
              <a:rPr lang="zh-CN" altLang="en-US" sz="2800" b="1" dirty="0"/>
              <a:t>考核成绩  </a:t>
            </a:r>
            <a:r>
              <a:rPr lang="en-US" altLang="zh-CN" sz="2800" b="1" dirty="0"/>
              <a:t>60%</a:t>
            </a:r>
            <a:r>
              <a:rPr lang="zh-CN" altLang="en-US" sz="2800" b="1" dirty="0"/>
              <a:t>（提交报告并展示）</a:t>
            </a:r>
          </a:p>
        </p:txBody>
      </p:sp>
    </p:spTree>
    <p:extLst>
      <p:ext uri="{BB962C8B-B14F-4D97-AF65-F5344CB8AC3E}">
        <p14:creationId xmlns:p14="http://schemas.microsoft.com/office/powerpoint/2010/main" val="1999510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BE25196-7D6F-459A-B5FB-C213F0832650}"/>
              </a:ext>
            </a:extLst>
          </p:cNvPr>
          <p:cNvSpPr/>
          <p:nvPr/>
        </p:nvSpPr>
        <p:spPr>
          <a:xfrm>
            <a:off x="611560" y="1196752"/>
            <a:ext cx="8352928" cy="1754326"/>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技术发展趋势</a:t>
            </a:r>
            <a:r>
              <a:rPr lang="en-US" altLang="zh-CN" sz="3600" b="1" dirty="0">
                <a:latin typeface="黑体" panose="02010609060101010101" pitchFamily="49" charset="-122"/>
                <a:ea typeface="黑体" panose="02010609060101010101" pitchFamily="49" charset="-122"/>
                <a:cs typeface="+mj-cs"/>
              </a:rPr>
              <a:t>1</a:t>
            </a:r>
            <a:r>
              <a:rPr lang="zh-CN" altLang="en-US" sz="3600" b="1" dirty="0">
                <a:latin typeface="黑体" panose="02010609060101010101" pitchFamily="49" charset="-122"/>
                <a:ea typeface="黑体" panose="02010609060101010101" pitchFamily="49" charset="-122"/>
                <a:cs typeface="+mj-cs"/>
              </a:rPr>
              <a:t>：物联网</a:t>
            </a:r>
            <a:r>
              <a:rPr lang="en-US" altLang="zh-CN" sz="3600" b="1" dirty="0">
                <a:latin typeface="黑体" panose="02010609060101010101" pitchFamily="49" charset="-122"/>
                <a:ea typeface="黑体" panose="02010609060101010101" pitchFamily="49" charset="-122"/>
                <a:cs typeface="+mj-cs"/>
              </a:rPr>
              <a:t>OS</a:t>
            </a:r>
            <a:r>
              <a:rPr lang="zh-CN" altLang="en-US" sz="3600" b="1" dirty="0">
                <a:latin typeface="黑体" panose="02010609060101010101" pitchFamily="49" charset="-122"/>
                <a:ea typeface="黑体" panose="02010609060101010101" pitchFamily="49" charset="-122"/>
                <a:cs typeface="+mj-cs"/>
              </a:rPr>
              <a:t>功能丰富化</a:t>
            </a:r>
            <a:endParaRPr lang="en-US" altLang="zh-CN" sz="3600" b="1" dirty="0">
              <a:latin typeface="黑体" panose="02010609060101010101" pitchFamily="49" charset="-122"/>
              <a:ea typeface="黑体" panose="02010609060101010101" pitchFamily="49" charset="-122"/>
              <a:cs typeface="+mj-cs"/>
            </a:endParaRPr>
          </a:p>
          <a:p>
            <a:r>
              <a:rPr lang="zh-CN" altLang="en-US" sz="3600" b="1" dirty="0">
                <a:latin typeface="黑体" panose="02010609060101010101" pitchFamily="49" charset="-122"/>
                <a:ea typeface="黑体" panose="02010609060101010101" pitchFamily="49" charset="-122"/>
                <a:cs typeface="+mj-cs"/>
              </a:rPr>
              <a:t>技术发展趋势</a:t>
            </a:r>
            <a:r>
              <a:rPr lang="en-US" altLang="zh-CN" sz="3600" b="1" dirty="0">
                <a:latin typeface="黑体" panose="02010609060101010101" pitchFamily="49" charset="-122"/>
                <a:ea typeface="黑体" panose="02010609060101010101" pitchFamily="49" charset="-122"/>
                <a:cs typeface="+mj-cs"/>
              </a:rPr>
              <a:t>2</a:t>
            </a:r>
            <a:r>
              <a:rPr lang="zh-CN" altLang="en-US" sz="3600" b="1" dirty="0">
                <a:latin typeface="黑体" panose="02010609060101010101" pitchFamily="49" charset="-122"/>
                <a:ea typeface="黑体" panose="02010609060101010101" pitchFamily="49" charset="-122"/>
                <a:cs typeface="+mj-cs"/>
              </a:rPr>
              <a:t>：平台综合能力提升</a:t>
            </a:r>
            <a:endParaRPr lang="en-US" altLang="zh-CN" sz="3600" b="1" dirty="0">
              <a:latin typeface="黑体" panose="02010609060101010101" pitchFamily="49" charset="-122"/>
              <a:ea typeface="黑体" panose="02010609060101010101" pitchFamily="49" charset="-122"/>
              <a:cs typeface="+mj-cs"/>
            </a:endParaRPr>
          </a:p>
          <a:p>
            <a:endParaRPr lang="zh-CN" altLang="en-US" sz="3600" b="1" dirty="0">
              <a:latin typeface="黑体" panose="02010609060101010101" pitchFamily="49" charset="-122"/>
              <a:ea typeface="黑体" panose="02010609060101010101" pitchFamily="49" charset="-122"/>
              <a:cs typeface="+mj-cs"/>
            </a:endParaRPr>
          </a:p>
        </p:txBody>
      </p:sp>
      <p:pic>
        <p:nvPicPr>
          <p:cNvPr id="3" name="图片 2">
            <a:extLst>
              <a:ext uri="{FF2B5EF4-FFF2-40B4-BE49-F238E27FC236}">
                <a16:creationId xmlns:a16="http://schemas.microsoft.com/office/drawing/2014/main" id="{24B14389-C48D-4DD4-87D8-D26B7488E698}"/>
              </a:ext>
            </a:extLst>
          </p:cNvPr>
          <p:cNvPicPr>
            <a:picLocks noChangeAspect="1"/>
          </p:cNvPicPr>
          <p:nvPr/>
        </p:nvPicPr>
        <p:blipFill>
          <a:blip r:embed="rId3"/>
          <a:stretch>
            <a:fillRect/>
          </a:stretch>
        </p:blipFill>
        <p:spPr>
          <a:xfrm>
            <a:off x="1681208" y="2564904"/>
            <a:ext cx="5344819" cy="3957249"/>
          </a:xfrm>
          <a:prstGeom prst="rect">
            <a:avLst/>
          </a:prstGeom>
        </p:spPr>
      </p:pic>
    </p:spTree>
    <p:extLst>
      <p:ext uri="{BB962C8B-B14F-4D97-AF65-F5344CB8AC3E}">
        <p14:creationId xmlns:p14="http://schemas.microsoft.com/office/powerpoint/2010/main" val="38332741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FA5290D-0820-41DC-B9B2-67E718E1C709}"/>
              </a:ext>
            </a:extLst>
          </p:cNvPr>
          <p:cNvSpPr/>
          <p:nvPr/>
        </p:nvSpPr>
        <p:spPr>
          <a:xfrm>
            <a:off x="1043608" y="1340768"/>
            <a:ext cx="7704856"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物联网应用开发的挑战：终端碎片化</a:t>
            </a:r>
          </a:p>
        </p:txBody>
      </p:sp>
      <p:sp>
        <p:nvSpPr>
          <p:cNvPr id="3" name="文本框 2">
            <a:extLst>
              <a:ext uri="{FF2B5EF4-FFF2-40B4-BE49-F238E27FC236}">
                <a16:creationId xmlns:a16="http://schemas.microsoft.com/office/drawing/2014/main" id="{89DB3196-FC32-4E19-B2FA-483DDED42759}"/>
              </a:ext>
            </a:extLst>
          </p:cNvPr>
          <p:cNvSpPr txBox="1"/>
          <p:nvPr/>
        </p:nvSpPr>
        <p:spPr>
          <a:xfrm>
            <a:off x="1187624" y="4941168"/>
            <a:ext cx="1584176" cy="646331"/>
          </a:xfrm>
          <a:prstGeom prst="rect">
            <a:avLst/>
          </a:prstGeom>
          <a:noFill/>
        </p:spPr>
        <p:txBody>
          <a:bodyPr wrap="square" rtlCol="0">
            <a:spAutoFit/>
          </a:bodyPr>
          <a:lstStyle/>
          <a:p>
            <a:r>
              <a:rPr lang="zh-CN" altLang="en-US" dirty="0"/>
              <a:t>传感器类型与接口的多样化</a:t>
            </a:r>
          </a:p>
        </p:txBody>
      </p:sp>
      <p:sp>
        <p:nvSpPr>
          <p:cNvPr id="4" name="文本框 3">
            <a:extLst>
              <a:ext uri="{FF2B5EF4-FFF2-40B4-BE49-F238E27FC236}">
                <a16:creationId xmlns:a16="http://schemas.microsoft.com/office/drawing/2014/main" id="{3FFFC389-CE06-4747-B79E-474595F8DF18}"/>
              </a:ext>
            </a:extLst>
          </p:cNvPr>
          <p:cNvSpPr txBox="1"/>
          <p:nvPr/>
        </p:nvSpPr>
        <p:spPr>
          <a:xfrm>
            <a:off x="3851920" y="4889099"/>
            <a:ext cx="1584176" cy="646331"/>
          </a:xfrm>
          <a:prstGeom prst="rect">
            <a:avLst/>
          </a:prstGeom>
          <a:noFill/>
        </p:spPr>
        <p:txBody>
          <a:bodyPr wrap="square" rtlCol="0">
            <a:spAutoFit/>
          </a:bodyPr>
          <a:lstStyle/>
          <a:p>
            <a:r>
              <a:rPr lang="zh-CN" altLang="en-US" dirty="0"/>
              <a:t>通信网络接入类型的多样化</a:t>
            </a:r>
          </a:p>
        </p:txBody>
      </p:sp>
      <p:sp>
        <p:nvSpPr>
          <p:cNvPr id="5" name="文本框 4">
            <a:extLst>
              <a:ext uri="{FF2B5EF4-FFF2-40B4-BE49-F238E27FC236}">
                <a16:creationId xmlns:a16="http://schemas.microsoft.com/office/drawing/2014/main" id="{3ED76387-6EE3-423B-A02E-BE70FAFAE6FC}"/>
              </a:ext>
            </a:extLst>
          </p:cNvPr>
          <p:cNvSpPr txBox="1"/>
          <p:nvPr/>
        </p:nvSpPr>
        <p:spPr>
          <a:xfrm>
            <a:off x="6516216" y="4870901"/>
            <a:ext cx="1584176" cy="646331"/>
          </a:xfrm>
          <a:prstGeom prst="rect">
            <a:avLst/>
          </a:prstGeom>
          <a:noFill/>
        </p:spPr>
        <p:txBody>
          <a:bodyPr wrap="square" rtlCol="0">
            <a:spAutoFit/>
          </a:bodyPr>
          <a:lstStyle/>
          <a:p>
            <a:r>
              <a:rPr lang="zh-CN" altLang="en-US" dirty="0"/>
              <a:t>平台管理终端应用的多样化</a:t>
            </a:r>
          </a:p>
        </p:txBody>
      </p:sp>
      <p:pic>
        <p:nvPicPr>
          <p:cNvPr id="6" name="图片 5">
            <a:extLst>
              <a:ext uri="{FF2B5EF4-FFF2-40B4-BE49-F238E27FC236}">
                <a16:creationId xmlns:a16="http://schemas.microsoft.com/office/drawing/2014/main" id="{A4F2B8C3-6773-47DD-B612-5B813C11BEF7}"/>
              </a:ext>
            </a:extLst>
          </p:cNvPr>
          <p:cNvPicPr>
            <a:picLocks noChangeAspect="1"/>
          </p:cNvPicPr>
          <p:nvPr/>
        </p:nvPicPr>
        <p:blipFill>
          <a:blip r:embed="rId3"/>
          <a:stretch>
            <a:fillRect/>
          </a:stretch>
        </p:blipFill>
        <p:spPr>
          <a:xfrm>
            <a:off x="631031" y="2773522"/>
            <a:ext cx="2284785" cy="1677301"/>
          </a:xfrm>
          <a:prstGeom prst="rect">
            <a:avLst/>
          </a:prstGeom>
        </p:spPr>
      </p:pic>
      <p:pic>
        <p:nvPicPr>
          <p:cNvPr id="7" name="图片 6">
            <a:extLst>
              <a:ext uri="{FF2B5EF4-FFF2-40B4-BE49-F238E27FC236}">
                <a16:creationId xmlns:a16="http://schemas.microsoft.com/office/drawing/2014/main" id="{4C206B7B-6C82-4C58-A42B-45BEE27F1AC7}"/>
              </a:ext>
            </a:extLst>
          </p:cNvPr>
          <p:cNvPicPr>
            <a:picLocks noChangeAspect="1"/>
          </p:cNvPicPr>
          <p:nvPr/>
        </p:nvPicPr>
        <p:blipFill>
          <a:blip r:embed="rId4"/>
          <a:stretch>
            <a:fillRect/>
          </a:stretch>
        </p:blipFill>
        <p:spPr>
          <a:xfrm>
            <a:off x="3374634" y="2960378"/>
            <a:ext cx="2394732" cy="1363531"/>
          </a:xfrm>
          <a:prstGeom prst="rect">
            <a:avLst/>
          </a:prstGeom>
        </p:spPr>
      </p:pic>
      <p:pic>
        <p:nvPicPr>
          <p:cNvPr id="8" name="图片 7">
            <a:extLst>
              <a:ext uri="{FF2B5EF4-FFF2-40B4-BE49-F238E27FC236}">
                <a16:creationId xmlns:a16="http://schemas.microsoft.com/office/drawing/2014/main" id="{3420136A-BC1A-4196-89AF-ADBBAFA6C111}"/>
              </a:ext>
            </a:extLst>
          </p:cNvPr>
          <p:cNvPicPr>
            <a:picLocks noChangeAspect="1"/>
          </p:cNvPicPr>
          <p:nvPr/>
        </p:nvPicPr>
        <p:blipFill>
          <a:blip r:embed="rId5"/>
          <a:stretch>
            <a:fillRect/>
          </a:stretch>
        </p:blipFill>
        <p:spPr>
          <a:xfrm>
            <a:off x="6174960" y="3007490"/>
            <a:ext cx="2554137" cy="1269305"/>
          </a:xfrm>
          <a:prstGeom prst="rect">
            <a:avLst/>
          </a:prstGeom>
        </p:spPr>
      </p:pic>
    </p:spTree>
    <p:extLst>
      <p:ext uri="{BB962C8B-B14F-4D97-AF65-F5344CB8AC3E}">
        <p14:creationId xmlns:p14="http://schemas.microsoft.com/office/powerpoint/2010/main" val="9342035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4A3F843-1F31-27AF-82F8-855A9592BAA1}"/>
              </a:ext>
            </a:extLst>
          </p:cNvPr>
          <p:cNvSpPr txBox="1"/>
          <p:nvPr/>
        </p:nvSpPr>
        <p:spPr>
          <a:xfrm>
            <a:off x="1844824" y="1052736"/>
            <a:ext cx="5454352" cy="646331"/>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物联网操作系统不容小觑</a:t>
            </a:r>
            <a:endParaRPr kumimoji="0" lang="en-US" altLang="zh-CN" sz="3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7" name="文本框 6">
            <a:extLst>
              <a:ext uri="{FF2B5EF4-FFF2-40B4-BE49-F238E27FC236}">
                <a16:creationId xmlns:a16="http://schemas.microsoft.com/office/drawing/2014/main" id="{B77DFF06-2134-8E35-E391-D7F843C63ED3}"/>
              </a:ext>
            </a:extLst>
          </p:cNvPr>
          <p:cNvSpPr txBox="1"/>
          <p:nvPr/>
        </p:nvSpPr>
        <p:spPr>
          <a:xfrm>
            <a:off x="539552" y="2042330"/>
            <a:ext cx="8064896" cy="3785652"/>
          </a:xfrm>
          <a:prstGeom prst="rect">
            <a:avLst/>
          </a:prstGeom>
          <a:noFill/>
        </p:spPr>
        <p:txBody>
          <a:bodyPr wrap="square">
            <a:spAutoFit/>
          </a:bodyPr>
          <a:lstStyle/>
          <a:p>
            <a:pPr marL="285750" indent="-285750">
              <a:buFont typeface="Wingdings" panose="05000000000000000000" pitchFamily="2" charset="2"/>
              <a:buChar char="u"/>
            </a:pPr>
            <a:r>
              <a:rPr lang="zh-CN" altLang="en-US" sz="2400" dirty="0"/>
              <a:t>解决碎片化问题；</a:t>
            </a:r>
            <a:endParaRPr lang="en-US" altLang="zh-CN" sz="2400" dirty="0"/>
          </a:p>
          <a:p>
            <a:pPr marL="285750" indent="-285750">
              <a:buFont typeface="Wingdings" panose="05000000000000000000" pitchFamily="2" charset="2"/>
              <a:buChar char="u"/>
            </a:pPr>
            <a:r>
              <a:rPr lang="zh-CN" altLang="en-US" sz="2400" dirty="0"/>
              <a:t>通过设备认证、服务认证、安全加密算法等技术手段，为物联网终端设备带来</a:t>
            </a:r>
            <a:r>
              <a:rPr lang="zh-CN" altLang="en-US" sz="2400" dirty="0">
                <a:solidFill>
                  <a:srgbClr val="9933FF"/>
                </a:solidFill>
              </a:rPr>
              <a:t>安全保障；</a:t>
            </a:r>
            <a:endParaRPr lang="en-US" altLang="zh-CN" sz="2400" dirty="0">
              <a:solidFill>
                <a:srgbClr val="9933FF"/>
              </a:solidFill>
            </a:endParaRPr>
          </a:p>
          <a:p>
            <a:pPr marL="285750" indent="-285750">
              <a:buFont typeface="Wingdings" panose="05000000000000000000" pitchFamily="2" charset="2"/>
              <a:buChar char="u"/>
            </a:pPr>
            <a:r>
              <a:rPr lang="zh-CN" altLang="en-US" sz="2400" dirty="0"/>
              <a:t>通过提供完善的操作系统组件和通用的开发环境，</a:t>
            </a:r>
            <a:r>
              <a:rPr lang="zh-CN" altLang="en-US" sz="2400" dirty="0">
                <a:solidFill>
                  <a:srgbClr val="9933FF"/>
                </a:solidFill>
              </a:rPr>
              <a:t>降低应用开发的成本和时间</a:t>
            </a:r>
            <a:r>
              <a:rPr lang="zh-CN" altLang="en-US" sz="2400" dirty="0"/>
              <a:t>；</a:t>
            </a:r>
            <a:endParaRPr lang="en-US" altLang="zh-CN" sz="2400" dirty="0"/>
          </a:p>
          <a:p>
            <a:pPr marL="285750" indent="-285750">
              <a:buFont typeface="Wingdings" panose="05000000000000000000" pitchFamily="2" charset="2"/>
              <a:buChar char="u"/>
            </a:pPr>
            <a:r>
              <a:rPr lang="zh-CN" altLang="en-US" sz="2400" dirty="0"/>
              <a:t>通过提供多种通讯协议连接管理平台的能力，为物联网</a:t>
            </a:r>
            <a:r>
              <a:rPr lang="zh-CN" altLang="en-US" sz="2400" dirty="0">
                <a:solidFill>
                  <a:srgbClr val="9933FF"/>
                </a:solidFill>
              </a:rPr>
              <a:t>终端统一管理</a:t>
            </a:r>
            <a:r>
              <a:rPr lang="zh-CN" altLang="en-US" sz="2400" dirty="0"/>
              <a:t>提供技术支撑；</a:t>
            </a:r>
            <a:endParaRPr lang="en-US" altLang="zh-CN" sz="2400" dirty="0"/>
          </a:p>
          <a:p>
            <a:pPr marL="285750" indent="-285750">
              <a:buFont typeface="Wingdings" panose="05000000000000000000" pitchFamily="2" charset="2"/>
              <a:buChar char="u"/>
            </a:pPr>
            <a:r>
              <a:rPr lang="zh-CN" altLang="en-US" sz="2400" dirty="0"/>
              <a:t>通过建立产业上下游连接，为物联网应用形成</a:t>
            </a:r>
            <a:r>
              <a:rPr lang="zh-CN" altLang="en-US" sz="2400" dirty="0">
                <a:solidFill>
                  <a:srgbClr val="9933FF"/>
                </a:solidFill>
              </a:rPr>
              <a:t>积极健康的行业生态。</a:t>
            </a:r>
            <a:endParaRPr lang="en-US" altLang="zh-CN" sz="2400" dirty="0">
              <a:solidFill>
                <a:srgbClr val="9933FF"/>
              </a:solidFill>
            </a:endParaRPr>
          </a:p>
          <a:p>
            <a:pPr marL="285750" indent="-285750">
              <a:buFont typeface="Wingdings" panose="05000000000000000000" pitchFamily="2" charset="2"/>
              <a:buChar char="u"/>
            </a:pPr>
            <a:endParaRPr lang="zh-CN" altLang="en-US" sz="2400" dirty="0"/>
          </a:p>
        </p:txBody>
      </p:sp>
    </p:spTree>
    <p:extLst>
      <p:ext uri="{BB962C8B-B14F-4D97-AF65-F5344CB8AC3E}">
        <p14:creationId xmlns:p14="http://schemas.microsoft.com/office/powerpoint/2010/main" val="24838435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F9FE1EE-0AD3-4A21-88B2-BC01C9136723}"/>
              </a:ext>
            </a:extLst>
          </p:cNvPr>
          <p:cNvPicPr>
            <a:picLocks noChangeAspect="1"/>
          </p:cNvPicPr>
          <p:nvPr/>
        </p:nvPicPr>
        <p:blipFill>
          <a:blip r:embed="rId3"/>
          <a:stretch>
            <a:fillRect/>
          </a:stretch>
        </p:blipFill>
        <p:spPr>
          <a:xfrm>
            <a:off x="1571625" y="1476375"/>
            <a:ext cx="6000750" cy="3905250"/>
          </a:xfrm>
          <a:prstGeom prst="rect">
            <a:avLst/>
          </a:prstGeom>
        </p:spPr>
      </p:pic>
    </p:spTree>
    <p:extLst>
      <p:ext uri="{BB962C8B-B14F-4D97-AF65-F5344CB8AC3E}">
        <p14:creationId xmlns:p14="http://schemas.microsoft.com/office/powerpoint/2010/main" val="3375532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59EB8A4-5241-4A78-B91D-A3623AD27500}"/>
              </a:ext>
            </a:extLst>
          </p:cNvPr>
          <p:cNvPicPr>
            <a:picLocks noChangeAspect="1"/>
          </p:cNvPicPr>
          <p:nvPr/>
        </p:nvPicPr>
        <p:blipFill>
          <a:blip r:embed="rId3"/>
          <a:stretch>
            <a:fillRect/>
          </a:stretch>
        </p:blipFill>
        <p:spPr>
          <a:xfrm>
            <a:off x="1619672" y="2708920"/>
            <a:ext cx="6084168" cy="3903153"/>
          </a:xfrm>
          <a:prstGeom prst="rect">
            <a:avLst/>
          </a:prstGeom>
        </p:spPr>
      </p:pic>
      <p:sp>
        <p:nvSpPr>
          <p:cNvPr id="5" name="文本框 4">
            <a:extLst>
              <a:ext uri="{FF2B5EF4-FFF2-40B4-BE49-F238E27FC236}">
                <a16:creationId xmlns:a16="http://schemas.microsoft.com/office/drawing/2014/main" id="{F98E007B-AA77-437C-A57B-B990DE66086E}"/>
              </a:ext>
            </a:extLst>
          </p:cNvPr>
          <p:cNvSpPr txBox="1"/>
          <p:nvPr/>
        </p:nvSpPr>
        <p:spPr>
          <a:xfrm>
            <a:off x="539552" y="1527446"/>
            <a:ext cx="8244408" cy="1015663"/>
          </a:xfrm>
          <a:prstGeom prst="rect">
            <a:avLst/>
          </a:prstGeom>
          <a:noFill/>
        </p:spPr>
        <p:txBody>
          <a:bodyPr wrap="square" rtlCol="0">
            <a:spAutoFit/>
          </a:bodyPr>
          <a:lstStyle/>
          <a:p>
            <a:r>
              <a:rPr lang="zh-CN" altLang="en-US" dirty="0"/>
              <a:t>        </a:t>
            </a:r>
            <a:r>
              <a:rPr lang="zh-CN" altLang="en-US" sz="2000" dirty="0"/>
              <a:t>阿里的物联网套件是专门为物联网领域的开发人员推出的设备管理平台，帮助搭建安全且性能强大的数据通道，方便终端和云端双向通信，支撑亿级设备长连接，百万消息并发。</a:t>
            </a:r>
          </a:p>
        </p:txBody>
      </p:sp>
      <p:sp>
        <p:nvSpPr>
          <p:cNvPr id="6" name="矩形 5">
            <a:extLst>
              <a:ext uri="{FF2B5EF4-FFF2-40B4-BE49-F238E27FC236}">
                <a16:creationId xmlns:a16="http://schemas.microsoft.com/office/drawing/2014/main" id="{BDEEEFF6-B37A-42F1-927B-95D5B0F1F158}"/>
              </a:ext>
            </a:extLst>
          </p:cNvPr>
          <p:cNvSpPr/>
          <p:nvPr/>
        </p:nvSpPr>
        <p:spPr>
          <a:xfrm>
            <a:off x="2069468" y="881115"/>
            <a:ext cx="5184576"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云平台</a:t>
            </a:r>
            <a:r>
              <a:rPr lang="en-US" altLang="zh-CN" sz="3600" b="1" dirty="0">
                <a:latin typeface="黑体" panose="02010609060101010101" pitchFamily="49" charset="-122"/>
                <a:ea typeface="黑体" panose="02010609060101010101" pitchFamily="49" charset="-122"/>
                <a:cs typeface="+mj-cs"/>
              </a:rPr>
              <a:t>-</a:t>
            </a:r>
            <a:r>
              <a:rPr lang="zh-CN" altLang="en-US" sz="3600" b="1" dirty="0">
                <a:latin typeface="黑体" panose="02010609060101010101" pitchFamily="49" charset="-122"/>
                <a:ea typeface="黑体" panose="02010609060101010101" pitchFamily="49" charset="-122"/>
                <a:cs typeface="+mj-cs"/>
              </a:rPr>
              <a:t>阿里物联网套件</a:t>
            </a:r>
          </a:p>
        </p:txBody>
      </p:sp>
    </p:spTree>
    <p:extLst>
      <p:ext uri="{BB962C8B-B14F-4D97-AF65-F5344CB8AC3E}">
        <p14:creationId xmlns:p14="http://schemas.microsoft.com/office/powerpoint/2010/main" val="3495586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6A382C4-93D7-4D28-8673-E1B7C1344290}"/>
              </a:ext>
            </a:extLst>
          </p:cNvPr>
          <p:cNvSpPr/>
          <p:nvPr/>
        </p:nvSpPr>
        <p:spPr>
          <a:xfrm>
            <a:off x="2626070" y="1180952"/>
            <a:ext cx="4032448"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云端融合开发模式</a:t>
            </a:r>
          </a:p>
        </p:txBody>
      </p:sp>
      <p:sp>
        <p:nvSpPr>
          <p:cNvPr id="3" name="文本框 2">
            <a:extLst>
              <a:ext uri="{FF2B5EF4-FFF2-40B4-BE49-F238E27FC236}">
                <a16:creationId xmlns:a16="http://schemas.microsoft.com/office/drawing/2014/main" id="{96F1F012-2AD4-4D30-ACC2-8D2D340586B0}"/>
              </a:ext>
            </a:extLst>
          </p:cNvPr>
          <p:cNvSpPr txBox="1"/>
          <p:nvPr/>
        </p:nvSpPr>
        <p:spPr>
          <a:xfrm>
            <a:off x="827584" y="2421614"/>
            <a:ext cx="3927620" cy="461665"/>
          </a:xfrm>
          <a:prstGeom prst="rect">
            <a:avLst/>
          </a:prstGeom>
          <a:noFill/>
        </p:spPr>
        <p:txBody>
          <a:bodyPr wrap="square" rtlCol="0">
            <a:spAutoFit/>
          </a:bodyPr>
          <a:lstStyle>
            <a:defPPr>
              <a:defRPr lang="zh-CN"/>
            </a:defPPr>
            <a:lvl1pPr>
              <a:defRPr sz="2400">
                <a:solidFill>
                  <a:schemeClr val="bg1"/>
                </a:solidFill>
                <a:highlight>
                  <a:srgbClr val="6600CC"/>
                </a:highlight>
              </a:defRPr>
            </a:lvl1pPr>
          </a:lstStyle>
          <a:p>
            <a:r>
              <a:rPr lang="zh-CN" altLang="en-US"/>
              <a:t>定义硬件</a:t>
            </a:r>
            <a:r>
              <a:rPr lang="en-US" altLang="zh-CN" dirty="0"/>
              <a:t>—</a:t>
            </a:r>
            <a:r>
              <a:rPr lang="zh-CN" altLang="en-US" dirty="0"/>
              <a:t>平台数据格式</a:t>
            </a:r>
          </a:p>
        </p:txBody>
      </p:sp>
      <p:sp>
        <p:nvSpPr>
          <p:cNvPr id="4" name="文本框 3">
            <a:extLst>
              <a:ext uri="{FF2B5EF4-FFF2-40B4-BE49-F238E27FC236}">
                <a16:creationId xmlns:a16="http://schemas.microsoft.com/office/drawing/2014/main" id="{CAF29078-C2F0-443E-94FD-04B77822365B}"/>
              </a:ext>
            </a:extLst>
          </p:cNvPr>
          <p:cNvSpPr txBox="1"/>
          <p:nvPr/>
        </p:nvSpPr>
        <p:spPr>
          <a:xfrm>
            <a:off x="1547664" y="2860602"/>
            <a:ext cx="3366374" cy="461665"/>
          </a:xfrm>
          <a:prstGeom prst="rect">
            <a:avLst/>
          </a:prstGeom>
          <a:noFill/>
        </p:spPr>
        <p:txBody>
          <a:bodyPr wrap="square" rtlCol="0">
            <a:spAutoFit/>
          </a:bodyPr>
          <a:lstStyle/>
          <a:p>
            <a:r>
              <a:rPr lang="zh-CN" altLang="en-US" sz="2400" dirty="0">
                <a:solidFill>
                  <a:schemeClr val="bg1"/>
                </a:solidFill>
                <a:highlight>
                  <a:srgbClr val="6600CC"/>
                </a:highlight>
              </a:rPr>
              <a:t>硬件编码   </a:t>
            </a:r>
          </a:p>
        </p:txBody>
      </p:sp>
      <p:sp>
        <p:nvSpPr>
          <p:cNvPr id="5" name="文本框 4">
            <a:extLst>
              <a:ext uri="{FF2B5EF4-FFF2-40B4-BE49-F238E27FC236}">
                <a16:creationId xmlns:a16="http://schemas.microsoft.com/office/drawing/2014/main" id="{D553D00B-C774-4F88-B716-A83C70D9675C}"/>
              </a:ext>
            </a:extLst>
          </p:cNvPr>
          <p:cNvSpPr txBox="1"/>
          <p:nvPr/>
        </p:nvSpPr>
        <p:spPr>
          <a:xfrm>
            <a:off x="539553" y="4549500"/>
            <a:ext cx="4374485" cy="461665"/>
          </a:xfrm>
          <a:prstGeom prst="rect">
            <a:avLst/>
          </a:prstGeom>
          <a:noFill/>
        </p:spPr>
        <p:txBody>
          <a:bodyPr wrap="square" rtlCol="0">
            <a:spAutoFit/>
          </a:bodyPr>
          <a:lstStyle/>
          <a:p>
            <a:r>
              <a:rPr lang="zh-CN" altLang="en-US" sz="2400" dirty="0">
                <a:solidFill>
                  <a:schemeClr val="bg1"/>
                </a:solidFill>
                <a:highlight>
                  <a:srgbClr val="6600CC"/>
                </a:highlight>
              </a:rPr>
              <a:t>数据库配置及定义表结构</a:t>
            </a:r>
          </a:p>
        </p:txBody>
      </p:sp>
      <p:sp>
        <p:nvSpPr>
          <p:cNvPr id="6" name="文本框 5">
            <a:extLst>
              <a:ext uri="{FF2B5EF4-FFF2-40B4-BE49-F238E27FC236}">
                <a16:creationId xmlns:a16="http://schemas.microsoft.com/office/drawing/2014/main" id="{ED50B4AC-20FA-4FBF-B8C9-E18B7F99EB23}"/>
              </a:ext>
            </a:extLst>
          </p:cNvPr>
          <p:cNvSpPr txBox="1"/>
          <p:nvPr/>
        </p:nvSpPr>
        <p:spPr>
          <a:xfrm>
            <a:off x="1547664" y="3281233"/>
            <a:ext cx="3366374" cy="461665"/>
          </a:xfrm>
          <a:prstGeom prst="rect">
            <a:avLst/>
          </a:prstGeom>
          <a:noFill/>
        </p:spPr>
        <p:txBody>
          <a:bodyPr wrap="square" rtlCol="0">
            <a:spAutoFit/>
          </a:bodyPr>
          <a:lstStyle/>
          <a:p>
            <a:r>
              <a:rPr lang="zh-CN" altLang="en-US" sz="2400" dirty="0">
                <a:solidFill>
                  <a:schemeClr val="bg1"/>
                </a:solidFill>
                <a:highlight>
                  <a:srgbClr val="6600CC"/>
                </a:highlight>
              </a:rPr>
              <a:t>平台编码</a:t>
            </a:r>
          </a:p>
        </p:txBody>
      </p:sp>
      <p:sp>
        <p:nvSpPr>
          <p:cNvPr id="7" name="文本框 6">
            <a:extLst>
              <a:ext uri="{FF2B5EF4-FFF2-40B4-BE49-F238E27FC236}">
                <a16:creationId xmlns:a16="http://schemas.microsoft.com/office/drawing/2014/main" id="{6866F624-B281-4E2C-878D-F3092E763C68}"/>
              </a:ext>
            </a:extLst>
          </p:cNvPr>
          <p:cNvSpPr txBox="1"/>
          <p:nvPr/>
        </p:nvSpPr>
        <p:spPr>
          <a:xfrm>
            <a:off x="1403648" y="3719135"/>
            <a:ext cx="3366374" cy="461665"/>
          </a:xfrm>
          <a:prstGeom prst="rect">
            <a:avLst/>
          </a:prstGeom>
          <a:noFill/>
        </p:spPr>
        <p:txBody>
          <a:bodyPr wrap="square" rtlCol="0">
            <a:spAutoFit/>
          </a:bodyPr>
          <a:lstStyle/>
          <a:p>
            <a:r>
              <a:rPr lang="zh-CN" altLang="en-US" sz="2400" dirty="0">
                <a:solidFill>
                  <a:schemeClr val="bg1"/>
                </a:solidFill>
                <a:highlight>
                  <a:srgbClr val="6600CC"/>
                </a:highlight>
              </a:rPr>
              <a:t>软硬件联调</a:t>
            </a:r>
          </a:p>
        </p:txBody>
      </p:sp>
      <p:sp>
        <p:nvSpPr>
          <p:cNvPr id="8" name="文本框 7">
            <a:extLst>
              <a:ext uri="{FF2B5EF4-FFF2-40B4-BE49-F238E27FC236}">
                <a16:creationId xmlns:a16="http://schemas.microsoft.com/office/drawing/2014/main" id="{41C3CF5B-FE06-46AE-9F24-BB874B76F163}"/>
              </a:ext>
            </a:extLst>
          </p:cNvPr>
          <p:cNvSpPr txBox="1"/>
          <p:nvPr/>
        </p:nvSpPr>
        <p:spPr>
          <a:xfrm>
            <a:off x="1388830" y="4130159"/>
            <a:ext cx="3366374" cy="461665"/>
          </a:xfrm>
          <a:prstGeom prst="rect">
            <a:avLst/>
          </a:prstGeom>
          <a:noFill/>
        </p:spPr>
        <p:txBody>
          <a:bodyPr wrap="square" rtlCol="0">
            <a:spAutoFit/>
          </a:bodyPr>
          <a:lstStyle/>
          <a:p>
            <a:r>
              <a:rPr lang="zh-CN" altLang="en-US" sz="2400" dirty="0">
                <a:solidFill>
                  <a:schemeClr val="bg1"/>
                </a:solidFill>
                <a:highlight>
                  <a:srgbClr val="6600CC"/>
                </a:highlight>
              </a:rPr>
              <a:t>平台数据解析</a:t>
            </a:r>
          </a:p>
        </p:txBody>
      </p:sp>
      <p:sp>
        <p:nvSpPr>
          <p:cNvPr id="9" name="文本框 8">
            <a:extLst>
              <a:ext uri="{FF2B5EF4-FFF2-40B4-BE49-F238E27FC236}">
                <a16:creationId xmlns:a16="http://schemas.microsoft.com/office/drawing/2014/main" id="{0DC98D32-7519-411E-B107-575E6DC999AB}"/>
              </a:ext>
            </a:extLst>
          </p:cNvPr>
          <p:cNvSpPr txBox="1"/>
          <p:nvPr/>
        </p:nvSpPr>
        <p:spPr>
          <a:xfrm>
            <a:off x="1187624" y="4996115"/>
            <a:ext cx="3366374" cy="461665"/>
          </a:xfrm>
          <a:prstGeom prst="rect">
            <a:avLst/>
          </a:prstGeom>
          <a:noFill/>
        </p:spPr>
        <p:txBody>
          <a:bodyPr wrap="square" rtlCol="0">
            <a:spAutoFit/>
          </a:bodyPr>
          <a:lstStyle/>
          <a:p>
            <a:r>
              <a:rPr lang="zh-CN" altLang="en-US" sz="2400" dirty="0">
                <a:solidFill>
                  <a:schemeClr val="bg1"/>
                </a:solidFill>
                <a:highlight>
                  <a:srgbClr val="6600CC"/>
                </a:highlight>
              </a:rPr>
              <a:t>平台数据存入数据库</a:t>
            </a:r>
          </a:p>
        </p:txBody>
      </p:sp>
      <p:sp>
        <p:nvSpPr>
          <p:cNvPr id="10" name="文本框 9">
            <a:extLst>
              <a:ext uri="{FF2B5EF4-FFF2-40B4-BE49-F238E27FC236}">
                <a16:creationId xmlns:a16="http://schemas.microsoft.com/office/drawing/2014/main" id="{F6D28ABB-6D57-4C38-A6F2-93AFBB31C82C}"/>
              </a:ext>
            </a:extLst>
          </p:cNvPr>
          <p:cNvSpPr txBox="1"/>
          <p:nvPr/>
        </p:nvSpPr>
        <p:spPr>
          <a:xfrm>
            <a:off x="1403648" y="5427680"/>
            <a:ext cx="3366374" cy="461665"/>
          </a:xfrm>
          <a:prstGeom prst="rect">
            <a:avLst/>
          </a:prstGeom>
          <a:noFill/>
        </p:spPr>
        <p:txBody>
          <a:bodyPr wrap="square" rtlCol="0">
            <a:spAutoFit/>
          </a:bodyPr>
          <a:lstStyle/>
          <a:p>
            <a:r>
              <a:rPr lang="zh-CN" altLang="en-US" sz="2400" dirty="0">
                <a:solidFill>
                  <a:schemeClr val="bg1"/>
                </a:solidFill>
                <a:highlight>
                  <a:srgbClr val="6600CC"/>
                </a:highlight>
              </a:rPr>
              <a:t>平台部署运维</a:t>
            </a:r>
          </a:p>
        </p:txBody>
      </p:sp>
      <p:cxnSp>
        <p:nvCxnSpPr>
          <p:cNvPr id="12" name="直接箭头连接符 11">
            <a:extLst>
              <a:ext uri="{FF2B5EF4-FFF2-40B4-BE49-F238E27FC236}">
                <a16:creationId xmlns:a16="http://schemas.microsoft.com/office/drawing/2014/main" id="{9A683B9B-458A-465D-B74F-EC7E6FF6927F}"/>
              </a:ext>
            </a:extLst>
          </p:cNvPr>
          <p:cNvCxnSpPr>
            <a:cxnSpLocks/>
          </p:cNvCxnSpPr>
          <p:nvPr/>
        </p:nvCxnSpPr>
        <p:spPr bwMode="auto">
          <a:xfrm>
            <a:off x="4914038" y="2592123"/>
            <a:ext cx="0" cy="2917103"/>
          </a:xfrm>
          <a:prstGeom prst="straightConnector1">
            <a:avLst/>
          </a:prstGeom>
          <a:solidFill>
            <a:schemeClr val="accent1"/>
          </a:solidFill>
          <a:ln w="57150" cap="flat" cmpd="sng" algn="ctr">
            <a:solidFill>
              <a:srgbClr val="6600CC"/>
            </a:solidFill>
            <a:prstDash val="solid"/>
            <a:round/>
            <a:headEnd type="none" w="med" len="med"/>
            <a:tailEnd type="triangle"/>
          </a:ln>
        </p:spPr>
      </p:cxnSp>
      <p:sp>
        <p:nvSpPr>
          <p:cNvPr id="13" name="文本框 12">
            <a:extLst>
              <a:ext uri="{FF2B5EF4-FFF2-40B4-BE49-F238E27FC236}">
                <a16:creationId xmlns:a16="http://schemas.microsoft.com/office/drawing/2014/main" id="{CD192967-78F3-43A6-9529-E4B9BAECA1A1}"/>
              </a:ext>
            </a:extLst>
          </p:cNvPr>
          <p:cNvSpPr txBox="1"/>
          <p:nvPr/>
        </p:nvSpPr>
        <p:spPr>
          <a:xfrm>
            <a:off x="4572000" y="5534212"/>
            <a:ext cx="863173" cy="400110"/>
          </a:xfrm>
          <a:prstGeom prst="rect">
            <a:avLst/>
          </a:prstGeom>
          <a:noFill/>
        </p:spPr>
        <p:txBody>
          <a:bodyPr wrap="square" rtlCol="0">
            <a:spAutoFit/>
          </a:bodyPr>
          <a:lstStyle/>
          <a:p>
            <a:r>
              <a:rPr lang="zh-CN" altLang="en-US" sz="2000" dirty="0">
                <a:solidFill>
                  <a:srgbClr val="6600CC"/>
                </a:solidFill>
              </a:rPr>
              <a:t>量产</a:t>
            </a:r>
          </a:p>
        </p:txBody>
      </p:sp>
      <p:sp>
        <p:nvSpPr>
          <p:cNvPr id="14" name="文本框 13">
            <a:extLst>
              <a:ext uri="{FF2B5EF4-FFF2-40B4-BE49-F238E27FC236}">
                <a16:creationId xmlns:a16="http://schemas.microsoft.com/office/drawing/2014/main" id="{2123C40A-15B8-46B7-A13B-524155596FCE}"/>
              </a:ext>
            </a:extLst>
          </p:cNvPr>
          <p:cNvSpPr txBox="1"/>
          <p:nvPr/>
        </p:nvSpPr>
        <p:spPr>
          <a:xfrm>
            <a:off x="1871700" y="1951901"/>
            <a:ext cx="1337918" cy="461665"/>
          </a:xfrm>
          <a:prstGeom prst="rect">
            <a:avLst/>
          </a:prstGeom>
          <a:noFill/>
        </p:spPr>
        <p:txBody>
          <a:bodyPr wrap="square" rtlCol="0">
            <a:spAutoFit/>
          </a:bodyPr>
          <a:lstStyle/>
          <a:p>
            <a:r>
              <a:rPr lang="en-US" altLang="zh-CN" sz="2400" dirty="0">
                <a:solidFill>
                  <a:srgbClr val="6600CC"/>
                </a:solidFill>
              </a:rPr>
              <a:t>Before</a:t>
            </a:r>
            <a:endParaRPr lang="zh-CN" altLang="en-US" sz="2400" dirty="0">
              <a:solidFill>
                <a:srgbClr val="6600CC"/>
              </a:solidFill>
            </a:endParaRPr>
          </a:p>
        </p:txBody>
      </p:sp>
      <p:sp>
        <p:nvSpPr>
          <p:cNvPr id="16" name="文本框 15">
            <a:extLst>
              <a:ext uri="{FF2B5EF4-FFF2-40B4-BE49-F238E27FC236}">
                <a16:creationId xmlns:a16="http://schemas.microsoft.com/office/drawing/2014/main" id="{B945F4E6-92E4-42A0-8EEF-C8F1B6603025}"/>
              </a:ext>
            </a:extLst>
          </p:cNvPr>
          <p:cNvSpPr txBox="1"/>
          <p:nvPr/>
        </p:nvSpPr>
        <p:spPr>
          <a:xfrm>
            <a:off x="5254362" y="2421614"/>
            <a:ext cx="2808312" cy="461665"/>
          </a:xfrm>
          <a:prstGeom prst="rect">
            <a:avLst/>
          </a:prstGeom>
          <a:noFill/>
        </p:spPr>
        <p:txBody>
          <a:bodyPr wrap="square" rtlCol="0">
            <a:spAutoFit/>
          </a:bodyPr>
          <a:lstStyle/>
          <a:p>
            <a:r>
              <a:rPr lang="zh-CN" altLang="en-US" sz="2400" dirty="0">
                <a:solidFill>
                  <a:schemeClr val="bg1"/>
                </a:solidFill>
                <a:highlight>
                  <a:srgbClr val="B17AB8"/>
                </a:highlight>
              </a:rPr>
              <a:t>定义产品物模型</a:t>
            </a:r>
          </a:p>
        </p:txBody>
      </p:sp>
      <p:sp>
        <p:nvSpPr>
          <p:cNvPr id="17" name="文本框 16">
            <a:extLst>
              <a:ext uri="{FF2B5EF4-FFF2-40B4-BE49-F238E27FC236}">
                <a16:creationId xmlns:a16="http://schemas.microsoft.com/office/drawing/2014/main" id="{0C2AF0BC-749B-41B6-8440-FB870134ECB5}"/>
              </a:ext>
            </a:extLst>
          </p:cNvPr>
          <p:cNvSpPr txBox="1"/>
          <p:nvPr/>
        </p:nvSpPr>
        <p:spPr>
          <a:xfrm>
            <a:off x="5148064" y="2934301"/>
            <a:ext cx="3366374" cy="461665"/>
          </a:xfrm>
          <a:prstGeom prst="rect">
            <a:avLst/>
          </a:prstGeom>
          <a:noFill/>
        </p:spPr>
        <p:txBody>
          <a:bodyPr wrap="square" rtlCol="0">
            <a:spAutoFit/>
          </a:bodyPr>
          <a:lstStyle/>
          <a:p>
            <a:r>
              <a:rPr lang="zh-CN" altLang="en-US" sz="2400" dirty="0">
                <a:solidFill>
                  <a:schemeClr val="bg1"/>
                </a:solidFill>
                <a:highlight>
                  <a:srgbClr val="B17AB8"/>
                </a:highlight>
              </a:rPr>
              <a:t>下载</a:t>
            </a:r>
            <a:r>
              <a:rPr lang="en-US" altLang="zh-CN" sz="2400" dirty="0">
                <a:solidFill>
                  <a:schemeClr val="bg1"/>
                </a:solidFill>
                <a:highlight>
                  <a:srgbClr val="B17AB8"/>
                </a:highlight>
              </a:rPr>
              <a:t>MCU SDK </a:t>
            </a:r>
            <a:r>
              <a:rPr lang="zh-CN" altLang="en-US" sz="2400" dirty="0">
                <a:solidFill>
                  <a:schemeClr val="bg1"/>
                </a:solidFill>
                <a:highlight>
                  <a:srgbClr val="B17AB8"/>
                </a:highlight>
              </a:rPr>
              <a:t>改写</a:t>
            </a:r>
          </a:p>
        </p:txBody>
      </p:sp>
      <p:sp>
        <p:nvSpPr>
          <p:cNvPr id="18" name="文本框 17">
            <a:extLst>
              <a:ext uri="{FF2B5EF4-FFF2-40B4-BE49-F238E27FC236}">
                <a16:creationId xmlns:a16="http://schemas.microsoft.com/office/drawing/2014/main" id="{2B481486-A24E-405C-8FA0-E1A04DC24C41}"/>
              </a:ext>
            </a:extLst>
          </p:cNvPr>
          <p:cNvSpPr txBox="1"/>
          <p:nvPr/>
        </p:nvSpPr>
        <p:spPr>
          <a:xfrm>
            <a:off x="5254362" y="3650565"/>
            <a:ext cx="2808312" cy="461665"/>
          </a:xfrm>
          <a:prstGeom prst="rect">
            <a:avLst/>
          </a:prstGeom>
          <a:noFill/>
        </p:spPr>
        <p:txBody>
          <a:bodyPr wrap="square" rtlCol="0">
            <a:spAutoFit/>
          </a:bodyPr>
          <a:lstStyle/>
          <a:p>
            <a:r>
              <a:rPr lang="zh-CN" altLang="en-US" sz="2400" dirty="0">
                <a:solidFill>
                  <a:schemeClr val="bg1"/>
                </a:solidFill>
                <a:highlight>
                  <a:srgbClr val="B17AB8"/>
                </a:highlight>
              </a:rPr>
              <a:t>硬件设备连接平台</a:t>
            </a:r>
          </a:p>
        </p:txBody>
      </p:sp>
      <p:sp>
        <p:nvSpPr>
          <p:cNvPr id="19" name="文本框 18">
            <a:extLst>
              <a:ext uri="{FF2B5EF4-FFF2-40B4-BE49-F238E27FC236}">
                <a16:creationId xmlns:a16="http://schemas.microsoft.com/office/drawing/2014/main" id="{ACC76B1B-67AA-4302-B2F7-C93B030E9E0E}"/>
              </a:ext>
            </a:extLst>
          </p:cNvPr>
          <p:cNvSpPr txBox="1"/>
          <p:nvPr/>
        </p:nvSpPr>
        <p:spPr>
          <a:xfrm>
            <a:off x="5706126" y="4979756"/>
            <a:ext cx="2808312" cy="461665"/>
          </a:xfrm>
          <a:prstGeom prst="rect">
            <a:avLst/>
          </a:prstGeom>
          <a:noFill/>
        </p:spPr>
        <p:txBody>
          <a:bodyPr wrap="square" rtlCol="0">
            <a:spAutoFit/>
          </a:bodyPr>
          <a:lstStyle/>
          <a:p>
            <a:r>
              <a:rPr lang="zh-CN" altLang="en-US" sz="2400" dirty="0">
                <a:solidFill>
                  <a:schemeClr val="bg1"/>
                </a:solidFill>
                <a:highlight>
                  <a:srgbClr val="B17AB8"/>
                </a:highlight>
              </a:rPr>
              <a:t>设备调试</a:t>
            </a:r>
          </a:p>
        </p:txBody>
      </p:sp>
      <p:sp>
        <p:nvSpPr>
          <p:cNvPr id="20" name="文本框 19">
            <a:extLst>
              <a:ext uri="{FF2B5EF4-FFF2-40B4-BE49-F238E27FC236}">
                <a16:creationId xmlns:a16="http://schemas.microsoft.com/office/drawing/2014/main" id="{FE0D2131-E98A-458F-85BF-CC20D071E653}"/>
              </a:ext>
            </a:extLst>
          </p:cNvPr>
          <p:cNvSpPr txBox="1"/>
          <p:nvPr/>
        </p:nvSpPr>
        <p:spPr>
          <a:xfrm>
            <a:off x="5994158" y="1994562"/>
            <a:ext cx="1337918" cy="461665"/>
          </a:xfrm>
          <a:prstGeom prst="rect">
            <a:avLst/>
          </a:prstGeom>
          <a:noFill/>
        </p:spPr>
        <p:txBody>
          <a:bodyPr wrap="square" rtlCol="0">
            <a:spAutoFit/>
          </a:bodyPr>
          <a:lstStyle/>
          <a:p>
            <a:r>
              <a:rPr lang="en-US" altLang="zh-CN" sz="2400" dirty="0">
                <a:solidFill>
                  <a:srgbClr val="6600CC"/>
                </a:solidFill>
              </a:rPr>
              <a:t>Now</a:t>
            </a:r>
            <a:endParaRPr lang="zh-CN" altLang="en-US" sz="2400" dirty="0">
              <a:solidFill>
                <a:srgbClr val="6600CC"/>
              </a:solidFill>
            </a:endParaRPr>
          </a:p>
        </p:txBody>
      </p:sp>
    </p:spTree>
    <p:extLst>
      <p:ext uri="{BB962C8B-B14F-4D97-AF65-F5344CB8AC3E}">
        <p14:creationId xmlns:p14="http://schemas.microsoft.com/office/powerpoint/2010/main" val="18503908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3826B61-B307-6D35-6308-BAB066484BA5}"/>
              </a:ext>
            </a:extLst>
          </p:cNvPr>
          <p:cNvPicPr>
            <a:picLocks noChangeAspect="1"/>
          </p:cNvPicPr>
          <p:nvPr/>
        </p:nvPicPr>
        <p:blipFill>
          <a:blip r:embed="rId2"/>
          <a:stretch>
            <a:fillRect/>
          </a:stretch>
        </p:blipFill>
        <p:spPr>
          <a:xfrm>
            <a:off x="406222" y="2296440"/>
            <a:ext cx="8331556" cy="3680445"/>
          </a:xfrm>
          <a:prstGeom prst="rect">
            <a:avLst/>
          </a:prstGeom>
        </p:spPr>
      </p:pic>
      <p:sp>
        <p:nvSpPr>
          <p:cNvPr id="4" name="矩形 3">
            <a:extLst>
              <a:ext uri="{FF2B5EF4-FFF2-40B4-BE49-F238E27FC236}">
                <a16:creationId xmlns:a16="http://schemas.microsoft.com/office/drawing/2014/main" id="{ABC25300-0717-5DF0-C324-67670626FFC1}"/>
              </a:ext>
            </a:extLst>
          </p:cNvPr>
          <p:cNvSpPr/>
          <p:nvPr/>
        </p:nvSpPr>
        <p:spPr>
          <a:xfrm>
            <a:off x="2195736" y="1196752"/>
            <a:ext cx="5184576"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物联网技术发展新特征</a:t>
            </a:r>
          </a:p>
        </p:txBody>
      </p:sp>
    </p:spTree>
    <p:extLst>
      <p:ext uri="{BB962C8B-B14F-4D97-AF65-F5344CB8AC3E}">
        <p14:creationId xmlns:p14="http://schemas.microsoft.com/office/powerpoint/2010/main" val="22732985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4F644CB-7282-43DD-A7F9-C9B07CF6D5BB}"/>
              </a:ext>
            </a:extLst>
          </p:cNvPr>
          <p:cNvSpPr/>
          <p:nvPr/>
        </p:nvSpPr>
        <p:spPr>
          <a:xfrm>
            <a:off x="2447764" y="2782669"/>
            <a:ext cx="4248472" cy="646331"/>
          </a:xfrm>
          <a:prstGeom prst="rect">
            <a:avLst/>
          </a:prstGeom>
        </p:spPr>
        <p:txBody>
          <a:bodyPr wrap="square">
            <a:spAutoFit/>
          </a:bodyPr>
          <a:lstStyle/>
          <a:p>
            <a:r>
              <a:rPr lang="en-US" altLang="zh-CN" sz="3600" b="1" dirty="0">
                <a:solidFill>
                  <a:srgbClr val="660066"/>
                </a:solidFill>
                <a:ea typeface="隶书" panose="02010509060101010101" pitchFamily="1" charset="-122"/>
                <a:cs typeface="+mj-cs"/>
              </a:rPr>
              <a:t>1.5</a:t>
            </a:r>
            <a:r>
              <a:rPr lang="zh-CN" altLang="en-US" sz="3600" b="1" dirty="0">
                <a:solidFill>
                  <a:srgbClr val="660066"/>
                </a:solidFill>
                <a:ea typeface="隶书" panose="02010509060101010101" pitchFamily="1" charset="-122"/>
                <a:cs typeface="+mj-cs"/>
              </a:rPr>
              <a:t> 物联网应用实例</a:t>
            </a:r>
          </a:p>
        </p:txBody>
      </p:sp>
    </p:spTree>
    <p:extLst>
      <p:ext uri="{BB962C8B-B14F-4D97-AF65-F5344CB8AC3E}">
        <p14:creationId xmlns:p14="http://schemas.microsoft.com/office/powerpoint/2010/main" val="974781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A062A99-6073-1233-AA0E-2FC056F815A2}"/>
              </a:ext>
            </a:extLst>
          </p:cNvPr>
          <p:cNvPicPr>
            <a:picLocks noChangeAspect="1"/>
          </p:cNvPicPr>
          <p:nvPr/>
        </p:nvPicPr>
        <p:blipFill>
          <a:blip r:embed="rId2"/>
          <a:stretch>
            <a:fillRect/>
          </a:stretch>
        </p:blipFill>
        <p:spPr>
          <a:xfrm>
            <a:off x="200535" y="836712"/>
            <a:ext cx="8742930" cy="5733256"/>
          </a:xfrm>
          <a:prstGeom prst="rect">
            <a:avLst/>
          </a:prstGeom>
        </p:spPr>
      </p:pic>
    </p:spTree>
    <p:extLst>
      <p:ext uri="{BB962C8B-B14F-4D97-AF65-F5344CB8AC3E}">
        <p14:creationId xmlns:p14="http://schemas.microsoft.com/office/powerpoint/2010/main" val="7248632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1E43182-8BD0-4D27-8CD4-139478707BD9}"/>
              </a:ext>
            </a:extLst>
          </p:cNvPr>
          <p:cNvPicPr>
            <a:picLocks noChangeAspect="1"/>
          </p:cNvPicPr>
          <p:nvPr/>
        </p:nvPicPr>
        <p:blipFill>
          <a:blip r:embed="rId3"/>
          <a:stretch>
            <a:fillRect/>
          </a:stretch>
        </p:blipFill>
        <p:spPr>
          <a:xfrm>
            <a:off x="159385" y="2204864"/>
            <a:ext cx="8984615" cy="3773538"/>
          </a:xfrm>
          <a:prstGeom prst="rect">
            <a:avLst/>
          </a:prstGeom>
        </p:spPr>
      </p:pic>
      <p:sp>
        <p:nvSpPr>
          <p:cNvPr id="3" name="矩形 2">
            <a:extLst>
              <a:ext uri="{FF2B5EF4-FFF2-40B4-BE49-F238E27FC236}">
                <a16:creationId xmlns:a16="http://schemas.microsoft.com/office/drawing/2014/main" id="{53F44483-FD3F-4CA4-9602-A304C546D899}"/>
              </a:ext>
            </a:extLst>
          </p:cNvPr>
          <p:cNvSpPr/>
          <p:nvPr/>
        </p:nvSpPr>
        <p:spPr>
          <a:xfrm>
            <a:off x="575048" y="1340768"/>
            <a:ext cx="8568952"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物联网典型应用：</a:t>
            </a:r>
            <a:r>
              <a:rPr lang="en-US" altLang="zh-CN" sz="3600" b="1" dirty="0">
                <a:latin typeface="黑体" panose="02010609060101010101" pitchFamily="49" charset="-122"/>
                <a:ea typeface="黑体" panose="02010609060101010101" pitchFamily="49" charset="-122"/>
                <a:cs typeface="+mj-cs"/>
              </a:rPr>
              <a:t>NB-IoT</a:t>
            </a:r>
            <a:r>
              <a:rPr lang="zh-CN" altLang="en-US" sz="3600" b="1" dirty="0">
                <a:latin typeface="黑体" panose="02010609060101010101" pitchFamily="49" charset="-122"/>
                <a:ea typeface="黑体" panose="02010609060101010101" pitchFamily="49" charset="-122"/>
                <a:cs typeface="+mj-cs"/>
              </a:rPr>
              <a:t>充电桩物联改造</a:t>
            </a:r>
          </a:p>
        </p:txBody>
      </p:sp>
    </p:spTree>
    <p:extLst>
      <p:ext uri="{BB962C8B-B14F-4D97-AF65-F5344CB8AC3E}">
        <p14:creationId xmlns:p14="http://schemas.microsoft.com/office/powerpoint/2010/main" val="3798439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811A642-1D7C-481C-86A2-ED3C6830B646}"/>
              </a:ext>
            </a:extLst>
          </p:cNvPr>
          <p:cNvSpPr/>
          <p:nvPr/>
        </p:nvSpPr>
        <p:spPr>
          <a:xfrm>
            <a:off x="2620183" y="2418496"/>
            <a:ext cx="3903633" cy="1015663"/>
          </a:xfrm>
          <a:prstGeom prst="rect">
            <a:avLst/>
          </a:prstGeom>
        </p:spPr>
        <p:txBody>
          <a:bodyPr wrap="none">
            <a:spAutoFit/>
          </a:bodyPr>
          <a:lstStyle/>
          <a:p>
            <a:r>
              <a:rPr lang="en-US" altLang="zh-CN" sz="6000" b="1" dirty="0">
                <a:solidFill>
                  <a:srgbClr val="660066"/>
                </a:solidFill>
                <a:ea typeface="隶书" panose="02010509060101010101" pitchFamily="1" charset="-122"/>
                <a:cs typeface="+mj-cs"/>
              </a:rPr>
              <a:t>1.</a:t>
            </a:r>
            <a:r>
              <a:rPr lang="zh-CN" altLang="en-US" sz="6000" b="1" dirty="0">
                <a:solidFill>
                  <a:srgbClr val="660066"/>
                </a:solidFill>
                <a:ea typeface="隶书" panose="02010509060101010101" pitchFamily="1" charset="-122"/>
                <a:cs typeface="+mj-cs"/>
              </a:rPr>
              <a:t>课程概述</a:t>
            </a:r>
          </a:p>
        </p:txBody>
      </p:sp>
    </p:spTree>
    <p:extLst>
      <p:ext uri="{BB962C8B-B14F-4D97-AF65-F5344CB8AC3E}">
        <p14:creationId xmlns:p14="http://schemas.microsoft.com/office/powerpoint/2010/main" val="27976038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FC34582-5A3E-4704-9821-51621A44F312}"/>
              </a:ext>
            </a:extLst>
          </p:cNvPr>
          <p:cNvSpPr/>
          <p:nvPr/>
        </p:nvSpPr>
        <p:spPr>
          <a:xfrm>
            <a:off x="539552" y="908720"/>
            <a:ext cx="8388424"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物联网典型应用：物联网水表与云平台</a:t>
            </a:r>
          </a:p>
        </p:txBody>
      </p:sp>
      <p:pic>
        <p:nvPicPr>
          <p:cNvPr id="3" name="图片 2">
            <a:extLst>
              <a:ext uri="{FF2B5EF4-FFF2-40B4-BE49-F238E27FC236}">
                <a16:creationId xmlns:a16="http://schemas.microsoft.com/office/drawing/2014/main" id="{91E03D2B-F326-4C5C-A162-FA95C15C5490}"/>
              </a:ext>
            </a:extLst>
          </p:cNvPr>
          <p:cNvPicPr>
            <a:picLocks noChangeAspect="1"/>
          </p:cNvPicPr>
          <p:nvPr/>
        </p:nvPicPr>
        <p:blipFill>
          <a:blip r:embed="rId3"/>
          <a:stretch>
            <a:fillRect/>
          </a:stretch>
        </p:blipFill>
        <p:spPr>
          <a:xfrm>
            <a:off x="2483768" y="1564358"/>
            <a:ext cx="4068452" cy="5139640"/>
          </a:xfrm>
          <a:prstGeom prst="rect">
            <a:avLst/>
          </a:prstGeom>
        </p:spPr>
      </p:pic>
    </p:spTree>
    <p:extLst>
      <p:ext uri="{BB962C8B-B14F-4D97-AF65-F5344CB8AC3E}">
        <p14:creationId xmlns:p14="http://schemas.microsoft.com/office/powerpoint/2010/main" val="30176414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FC34582-5A3E-4704-9821-51621A44F312}"/>
              </a:ext>
            </a:extLst>
          </p:cNvPr>
          <p:cNvSpPr/>
          <p:nvPr/>
        </p:nvSpPr>
        <p:spPr>
          <a:xfrm>
            <a:off x="1403648" y="1124744"/>
            <a:ext cx="6984776"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物联网典型应用：</a:t>
            </a:r>
            <a:r>
              <a:rPr lang="en-US" altLang="zh-CN" sz="3600" b="1" dirty="0">
                <a:latin typeface="黑体" panose="02010609060101010101" pitchFamily="49" charset="-122"/>
                <a:ea typeface="黑体" panose="02010609060101010101" pitchFamily="49" charset="-122"/>
                <a:cs typeface="+mj-cs"/>
              </a:rPr>
              <a:t>LoRa</a:t>
            </a:r>
            <a:r>
              <a:rPr lang="zh-CN" altLang="en-US" sz="3600" b="1" dirty="0">
                <a:latin typeface="黑体" panose="02010609060101010101" pitchFamily="49" charset="-122"/>
                <a:ea typeface="黑体" panose="02010609060101010101" pitchFamily="49" charset="-122"/>
                <a:cs typeface="+mj-cs"/>
              </a:rPr>
              <a:t>智慧园区</a:t>
            </a:r>
          </a:p>
        </p:txBody>
      </p:sp>
      <p:sp>
        <p:nvSpPr>
          <p:cNvPr id="8" name="文本框 7">
            <a:extLst>
              <a:ext uri="{FF2B5EF4-FFF2-40B4-BE49-F238E27FC236}">
                <a16:creationId xmlns:a16="http://schemas.microsoft.com/office/drawing/2014/main" id="{E823E91F-D616-4B04-B0AF-D0B85691D094}"/>
              </a:ext>
            </a:extLst>
          </p:cNvPr>
          <p:cNvSpPr txBox="1"/>
          <p:nvPr/>
        </p:nvSpPr>
        <p:spPr>
          <a:xfrm>
            <a:off x="5416908" y="2132856"/>
            <a:ext cx="3286425" cy="4062651"/>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dirty="0"/>
              <a:t>智慧停车</a:t>
            </a:r>
            <a:endParaRPr lang="en-US" altLang="zh-CN" sz="2000" dirty="0"/>
          </a:p>
          <a:p>
            <a:r>
              <a:rPr lang="zh-CN" altLang="en-US" sz="2000" dirty="0"/>
              <a:t>车位状态实时监测；信息透明，杜绝城市停车管理混乱。</a:t>
            </a:r>
            <a:endParaRPr lang="en-US" altLang="zh-CN" sz="2000" dirty="0"/>
          </a:p>
          <a:p>
            <a:pPr marL="285750" indent="-285750">
              <a:buFont typeface="Wingdings" panose="05000000000000000000" pitchFamily="2" charset="2"/>
              <a:buChar char="u"/>
            </a:pPr>
            <a:r>
              <a:rPr lang="zh-CN" altLang="en-US" sz="2000" dirty="0"/>
              <a:t>智能井盖</a:t>
            </a:r>
            <a:endParaRPr lang="en-US" altLang="zh-CN" sz="2000" dirty="0"/>
          </a:p>
          <a:p>
            <a:r>
              <a:rPr lang="zh-CN" altLang="en-US" sz="2000" dirty="0"/>
              <a:t>实时监控城市井盖位置信息对于井盖一场丢失，异常开启、破损等状态信息实时传输用于数据分析和预警。</a:t>
            </a:r>
            <a:endParaRPr lang="en-US" altLang="zh-CN" sz="2000" dirty="0"/>
          </a:p>
          <a:p>
            <a:pPr marL="285750" indent="-285750">
              <a:buFont typeface="Wingdings" panose="05000000000000000000" pitchFamily="2" charset="2"/>
              <a:buChar char="u"/>
            </a:pPr>
            <a:r>
              <a:rPr lang="zh-CN" altLang="en-US" sz="2000" dirty="0"/>
              <a:t>路灯监测</a:t>
            </a:r>
            <a:endParaRPr lang="en-US" altLang="zh-CN" sz="2000" dirty="0"/>
          </a:p>
          <a:p>
            <a:r>
              <a:rPr lang="zh-CN" altLang="en-US" sz="2000" dirty="0"/>
              <a:t>远距离路灯控制、故障、线路监测，实现动态照明，节能管理。</a:t>
            </a:r>
            <a:endParaRPr lang="en-US" altLang="zh-CN" sz="2000" dirty="0"/>
          </a:p>
          <a:p>
            <a:endParaRPr lang="zh-CN" altLang="en-US" dirty="0"/>
          </a:p>
        </p:txBody>
      </p:sp>
      <p:pic>
        <p:nvPicPr>
          <p:cNvPr id="9" name="图片 8">
            <a:extLst>
              <a:ext uri="{FF2B5EF4-FFF2-40B4-BE49-F238E27FC236}">
                <a16:creationId xmlns:a16="http://schemas.microsoft.com/office/drawing/2014/main" id="{02C36D5A-A3CA-4D1D-A86F-96BFE955D722}"/>
              </a:ext>
            </a:extLst>
          </p:cNvPr>
          <p:cNvPicPr>
            <a:picLocks noChangeAspect="1"/>
          </p:cNvPicPr>
          <p:nvPr/>
        </p:nvPicPr>
        <p:blipFill>
          <a:blip r:embed="rId3"/>
          <a:stretch>
            <a:fillRect/>
          </a:stretch>
        </p:blipFill>
        <p:spPr>
          <a:xfrm>
            <a:off x="463020" y="2564904"/>
            <a:ext cx="4762500" cy="2857500"/>
          </a:xfrm>
          <a:prstGeom prst="rect">
            <a:avLst/>
          </a:prstGeom>
        </p:spPr>
      </p:pic>
    </p:spTree>
    <p:extLst>
      <p:ext uri="{BB962C8B-B14F-4D97-AF65-F5344CB8AC3E}">
        <p14:creationId xmlns:p14="http://schemas.microsoft.com/office/powerpoint/2010/main" val="29091220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FC34582-5A3E-4704-9821-51621A44F312}"/>
              </a:ext>
            </a:extLst>
          </p:cNvPr>
          <p:cNvSpPr/>
          <p:nvPr/>
        </p:nvSpPr>
        <p:spPr>
          <a:xfrm>
            <a:off x="1403648" y="1124744"/>
            <a:ext cx="6984776"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物联网典型应用：</a:t>
            </a:r>
            <a:r>
              <a:rPr lang="en-US" altLang="zh-CN" sz="3600" b="1" dirty="0">
                <a:latin typeface="黑体" panose="02010609060101010101" pitchFamily="49" charset="-122"/>
                <a:ea typeface="黑体" panose="02010609060101010101" pitchFamily="49" charset="-122"/>
                <a:cs typeface="+mj-cs"/>
              </a:rPr>
              <a:t>LoRa</a:t>
            </a:r>
            <a:r>
              <a:rPr lang="zh-CN" altLang="en-US" sz="3600" b="1" dirty="0">
                <a:latin typeface="黑体" panose="02010609060101010101" pitchFamily="49" charset="-122"/>
                <a:ea typeface="黑体" panose="02010609060101010101" pitchFamily="49" charset="-122"/>
                <a:cs typeface="+mj-cs"/>
              </a:rPr>
              <a:t>智慧工业</a:t>
            </a:r>
          </a:p>
        </p:txBody>
      </p:sp>
      <p:pic>
        <p:nvPicPr>
          <p:cNvPr id="3" name="图片 2">
            <a:extLst>
              <a:ext uri="{FF2B5EF4-FFF2-40B4-BE49-F238E27FC236}">
                <a16:creationId xmlns:a16="http://schemas.microsoft.com/office/drawing/2014/main" id="{E1BB73A9-6D09-4D57-A58F-99ADBCB7120E}"/>
              </a:ext>
            </a:extLst>
          </p:cNvPr>
          <p:cNvPicPr>
            <a:picLocks noChangeAspect="1"/>
          </p:cNvPicPr>
          <p:nvPr/>
        </p:nvPicPr>
        <p:blipFill>
          <a:blip r:embed="rId2"/>
          <a:stretch>
            <a:fillRect/>
          </a:stretch>
        </p:blipFill>
        <p:spPr>
          <a:xfrm>
            <a:off x="587598" y="2132856"/>
            <a:ext cx="4728567" cy="3932967"/>
          </a:xfrm>
          <a:prstGeom prst="rect">
            <a:avLst/>
          </a:prstGeom>
        </p:spPr>
      </p:pic>
      <p:sp>
        <p:nvSpPr>
          <p:cNvPr id="4" name="文本框 3">
            <a:extLst>
              <a:ext uri="{FF2B5EF4-FFF2-40B4-BE49-F238E27FC236}">
                <a16:creationId xmlns:a16="http://schemas.microsoft.com/office/drawing/2014/main" id="{F2BCA19D-B2AC-4AF0-92A6-8DFCBBA39708}"/>
              </a:ext>
            </a:extLst>
          </p:cNvPr>
          <p:cNvSpPr txBox="1"/>
          <p:nvPr/>
        </p:nvSpPr>
        <p:spPr>
          <a:xfrm>
            <a:off x="5580112" y="2348880"/>
            <a:ext cx="2736304" cy="3477875"/>
          </a:xfrm>
          <a:prstGeom prst="rect">
            <a:avLst/>
          </a:prstGeom>
          <a:noFill/>
        </p:spPr>
        <p:txBody>
          <a:bodyPr wrap="square" rtlCol="0">
            <a:spAutoFit/>
          </a:bodyPr>
          <a:lstStyle/>
          <a:p>
            <a:r>
              <a:rPr lang="zh-CN" altLang="en-US" dirty="0"/>
              <a:t>       </a:t>
            </a:r>
            <a:r>
              <a:rPr lang="zh-CN" altLang="en-US" sz="2000" dirty="0"/>
              <a:t>工厂机器的运行需要实时的监控，不仅可以保证生产效率而且通过远程监控可以提高人工效率。在工厂的自动化制造和生产中，有许多不同类型的传感器和设备。一些场景需要低成本的传感器配以低功耗和长寿命的电池来追踪设备、监测状态。</a:t>
            </a:r>
          </a:p>
        </p:txBody>
      </p:sp>
    </p:spTree>
    <p:extLst>
      <p:ext uri="{BB962C8B-B14F-4D97-AF65-F5344CB8AC3E}">
        <p14:creationId xmlns:p14="http://schemas.microsoft.com/office/powerpoint/2010/main" val="25139131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FC34582-5A3E-4704-9821-51621A44F312}"/>
              </a:ext>
            </a:extLst>
          </p:cNvPr>
          <p:cNvSpPr/>
          <p:nvPr/>
        </p:nvSpPr>
        <p:spPr>
          <a:xfrm>
            <a:off x="1403648" y="1124744"/>
            <a:ext cx="6984776"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物联网典型应用：</a:t>
            </a:r>
            <a:r>
              <a:rPr lang="en-US" altLang="zh-CN" sz="3600" b="1" dirty="0">
                <a:latin typeface="黑体" panose="02010609060101010101" pitchFamily="49" charset="-122"/>
                <a:ea typeface="黑体" panose="02010609060101010101" pitchFamily="49" charset="-122"/>
                <a:cs typeface="+mj-cs"/>
              </a:rPr>
              <a:t>LoRa</a:t>
            </a:r>
            <a:r>
              <a:rPr lang="zh-CN" altLang="en-US" sz="3600" b="1" dirty="0">
                <a:latin typeface="黑体" panose="02010609060101010101" pitchFamily="49" charset="-122"/>
                <a:ea typeface="黑体" panose="02010609060101010101" pitchFamily="49" charset="-122"/>
                <a:cs typeface="+mj-cs"/>
              </a:rPr>
              <a:t>智慧农业</a:t>
            </a:r>
          </a:p>
        </p:txBody>
      </p:sp>
      <p:pic>
        <p:nvPicPr>
          <p:cNvPr id="3" name="图片 2">
            <a:extLst>
              <a:ext uri="{FF2B5EF4-FFF2-40B4-BE49-F238E27FC236}">
                <a16:creationId xmlns:a16="http://schemas.microsoft.com/office/drawing/2014/main" id="{BC9BD0DB-53D2-41D4-B185-B065D3BD2D73}"/>
              </a:ext>
            </a:extLst>
          </p:cNvPr>
          <p:cNvPicPr>
            <a:picLocks noChangeAspect="1"/>
          </p:cNvPicPr>
          <p:nvPr/>
        </p:nvPicPr>
        <p:blipFill>
          <a:blip r:embed="rId2"/>
          <a:stretch>
            <a:fillRect/>
          </a:stretch>
        </p:blipFill>
        <p:spPr>
          <a:xfrm>
            <a:off x="395536" y="2259910"/>
            <a:ext cx="4716016" cy="3473346"/>
          </a:xfrm>
          <a:prstGeom prst="rect">
            <a:avLst/>
          </a:prstGeom>
        </p:spPr>
      </p:pic>
      <p:sp>
        <p:nvSpPr>
          <p:cNvPr id="4" name="文本框 3">
            <a:extLst>
              <a:ext uri="{FF2B5EF4-FFF2-40B4-BE49-F238E27FC236}">
                <a16:creationId xmlns:a16="http://schemas.microsoft.com/office/drawing/2014/main" id="{9069D8F1-E18E-48F0-B404-E98250F85CBF}"/>
              </a:ext>
            </a:extLst>
          </p:cNvPr>
          <p:cNvSpPr txBox="1"/>
          <p:nvPr/>
        </p:nvSpPr>
        <p:spPr>
          <a:xfrm>
            <a:off x="5204849" y="2411533"/>
            <a:ext cx="3534122" cy="3170099"/>
          </a:xfrm>
          <a:prstGeom prst="rect">
            <a:avLst/>
          </a:prstGeom>
          <a:noFill/>
        </p:spPr>
        <p:txBody>
          <a:bodyPr wrap="square" rtlCol="0">
            <a:spAutoFit/>
          </a:bodyPr>
          <a:lstStyle/>
          <a:p>
            <a:r>
              <a:rPr lang="zh-CN" altLang="en-US" sz="2000" dirty="0"/>
              <a:t>     对农业来说，低功耗低成本的传感器是迫切需要的。温湿度、二氧化碳、盐碱度等传感器的应用对于农业提高产量、减少水资源的消耗等有重要的意义，这些传感器需要定期地上传数据，而且很多偏远的农场或者耕地并没有覆盖蜂窝网络，更不用说</a:t>
            </a:r>
            <a:r>
              <a:rPr lang="en-US" altLang="zh-CN" sz="2000" dirty="0"/>
              <a:t>4G/LTE</a:t>
            </a:r>
            <a:r>
              <a:rPr lang="zh-CN" altLang="en-US" sz="2000" dirty="0"/>
              <a:t>了，而</a:t>
            </a:r>
            <a:r>
              <a:rPr lang="en-US" altLang="zh-CN" sz="2000" dirty="0"/>
              <a:t>LoRa</a:t>
            </a:r>
            <a:r>
              <a:rPr lang="zh-CN" altLang="en-US" sz="2000" dirty="0"/>
              <a:t>十分适用于这样的场景。</a:t>
            </a:r>
          </a:p>
        </p:txBody>
      </p:sp>
    </p:spTree>
    <p:extLst>
      <p:ext uri="{BB962C8B-B14F-4D97-AF65-F5344CB8AC3E}">
        <p14:creationId xmlns:p14="http://schemas.microsoft.com/office/powerpoint/2010/main" val="33621751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B8C206D-6842-4140-9037-6C187E86B1C0}"/>
              </a:ext>
            </a:extLst>
          </p:cNvPr>
          <p:cNvPicPr>
            <a:picLocks noChangeAspect="1"/>
          </p:cNvPicPr>
          <p:nvPr/>
        </p:nvPicPr>
        <p:blipFill>
          <a:blip r:embed="rId3"/>
          <a:stretch>
            <a:fillRect/>
          </a:stretch>
        </p:blipFill>
        <p:spPr>
          <a:xfrm>
            <a:off x="892745" y="2096908"/>
            <a:ext cx="7358510" cy="2664183"/>
          </a:xfrm>
          <a:prstGeom prst="rect">
            <a:avLst/>
          </a:prstGeom>
        </p:spPr>
      </p:pic>
    </p:spTree>
    <p:extLst>
      <p:ext uri="{BB962C8B-B14F-4D97-AF65-F5344CB8AC3E}">
        <p14:creationId xmlns:p14="http://schemas.microsoft.com/office/powerpoint/2010/main" val="24566569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9014D39-8537-48C3-B1E1-5F816EE09459}"/>
              </a:ext>
            </a:extLst>
          </p:cNvPr>
          <p:cNvPicPr>
            <a:picLocks noChangeAspect="1"/>
          </p:cNvPicPr>
          <p:nvPr/>
        </p:nvPicPr>
        <p:blipFill>
          <a:blip r:embed="rId3"/>
          <a:stretch>
            <a:fillRect/>
          </a:stretch>
        </p:blipFill>
        <p:spPr>
          <a:xfrm>
            <a:off x="5364088" y="1390862"/>
            <a:ext cx="2452085" cy="2038138"/>
          </a:xfrm>
          <a:prstGeom prst="rect">
            <a:avLst/>
          </a:prstGeom>
        </p:spPr>
      </p:pic>
      <p:pic>
        <p:nvPicPr>
          <p:cNvPr id="3" name="图片 2">
            <a:extLst>
              <a:ext uri="{FF2B5EF4-FFF2-40B4-BE49-F238E27FC236}">
                <a16:creationId xmlns:a16="http://schemas.microsoft.com/office/drawing/2014/main" id="{0C6C264E-7310-4FBB-8F45-5A7DA1C43CC1}"/>
              </a:ext>
            </a:extLst>
          </p:cNvPr>
          <p:cNvPicPr>
            <a:picLocks noChangeAspect="1"/>
          </p:cNvPicPr>
          <p:nvPr/>
        </p:nvPicPr>
        <p:blipFill>
          <a:blip r:embed="rId4"/>
          <a:stretch>
            <a:fillRect/>
          </a:stretch>
        </p:blipFill>
        <p:spPr>
          <a:xfrm>
            <a:off x="5158424" y="4005064"/>
            <a:ext cx="2863412" cy="2105015"/>
          </a:xfrm>
          <a:prstGeom prst="rect">
            <a:avLst/>
          </a:prstGeom>
        </p:spPr>
      </p:pic>
      <p:pic>
        <p:nvPicPr>
          <p:cNvPr id="4" name="图片 3">
            <a:extLst>
              <a:ext uri="{FF2B5EF4-FFF2-40B4-BE49-F238E27FC236}">
                <a16:creationId xmlns:a16="http://schemas.microsoft.com/office/drawing/2014/main" id="{EE6A5A83-3E35-4990-822D-0728EDDF627B}"/>
              </a:ext>
            </a:extLst>
          </p:cNvPr>
          <p:cNvPicPr>
            <a:picLocks noChangeAspect="1"/>
          </p:cNvPicPr>
          <p:nvPr/>
        </p:nvPicPr>
        <p:blipFill>
          <a:blip r:embed="rId5"/>
          <a:stretch>
            <a:fillRect/>
          </a:stretch>
        </p:blipFill>
        <p:spPr>
          <a:xfrm>
            <a:off x="1361011" y="3573017"/>
            <a:ext cx="2476893" cy="3130692"/>
          </a:xfrm>
          <a:prstGeom prst="rect">
            <a:avLst/>
          </a:prstGeom>
        </p:spPr>
      </p:pic>
      <p:pic>
        <p:nvPicPr>
          <p:cNvPr id="5" name="图片 4">
            <a:extLst>
              <a:ext uri="{FF2B5EF4-FFF2-40B4-BE49-F238E27FC236}">
                <a16:creationId xmlns:a16="http://schemas.microsoft.com/office/drawing/2014/main" id="{A44BD648-1A1B-4219-94B8-68DE17C1BBE8}"/>
              </a:ext>
            </a:extLst>
          </p:cNvPr>
          <p:cNvPicPr>
            <a:picLocks noChangeAspect="1"/>
          </p:cNvPicPr>
          <p:nvPr/>
        </p:nvPicPr>
        <p:blipFill>
          <a:blip r:embed="rId6"/>
          <a:stretch>
            <a:fillRect/>
          </a:stretch>
        </p:blipFill>
        <p:spPr>
          <a:xfrm>
            <a:off x="1327827" y="1246846"/>
            <a:ext cx="2714732" cy="2038138"/>
          </a:xfrm>
          <a:prstGeom prst="rect">
            <a:avLst/>
          </a:prstGeom>
        </p:spPr>
      </p:pic>
    </p:spTree>
    <p:extLst>
      <p:ext uri="{BB962C8B-B14F-4D97-AF65-F5344CB8AC3E}">
        <p14:creationId xmlns:p14="http://schemas.microsoft.com/office/powerpoint/2010/main" val="3931167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07518D9-4DAA-4871-84CB-9B1B335B017F}"/>
              </a:ext>
            </a:extLst>
          </p:cNvPr>
          <p:cNvPicPr>
            <a:picLocks noChangeAspect="1"/>
          </p:cNvPicPr>
          <p:nvPr/>
        </p:nvPicPr>
        <p:blipFill>
          <a:blip r:embed="rId3"/>
          <a:stretch>
            <a:fillRect/>
          </a:stretch>
        </p:blipFill>
        <p:spPr>
          <a:xfrm>
            <a:off x="1403648" y="1870596"/>
            <a:ext cx="6932863" cy="4968552"/>
          </a:xfrm>
          <a:prstGeom prst="rect">
            <a:avLst/>
          </a:prstGeom>
        </p:spPr>
      </p:pic>
      <p:sp>
        <p:nvSpPr>
          <p:cNvPr id="4" name="文本框 3">
            <a:extLst>
              <a:ext uri="{FF2B5EF4-FFF2-40B4-BE49-F238E27FC236}">
                <a16:creationId xmlns:a16="http://schemas.microsoft.com/office/drawing/2014/main" id="{2E913054-EA83-427D-B0D2-78FFE197C926}"/>
              </a:ext>
            </a:extLst>
          </p:cNvPr>
          <p:cNvSpPr txBox="1"/>
          <p:nvPr/>
        </p:nvSpPr>
        <p:spPr>
          <a:xfrm>
            <a:off x="398884" y="836712"/>
            <a:ext cx="8346232" cy="1200329"/>
          </a:xfrm>
          <a:prstGeom prst="rect">
            <a:avLst/>
          </a:prstGeom>
          <a:noFill/>
        </p:spPr>
        <p:txBody>
          <a:bodyPr wrap="square">
            <a:spAutoFit/>
          </a:bodyPr>
          <a:lstStyle/>
          <a:p>
            <a:r>
              <a:rPr lang="zh-CN" altLang="en-US" sz="2400" dirty="0"/>
              <a:t>       物联网（ </a:t>
            </a:r>
            <a:r>
              <a:rPr lang="en-US" altLang="zh-CN" sz="2400" dirty="0"/>
              <a:t>IoT </a:t>
            </a:r>
            <a:r>
              <a:rPr lang="zh-CN" altLang="en-US" sz="2400" dirty="0"/>
              <a:t>，</a:t>
            </a:r>
            <a:r>
              <a:rPr lang="en-US" altLang="zh-CN" sz="2400" dirty="0"/>
              <a:t>Internet of things </a:t>
            </a:r>
            <a:r>
              <a:rPr lang="zh-CN" altLang="en-US" sz="2400" dirty="0"/>
              <a:t>），我们可以从字面上理解，就是把我们平常见到的东西都连上互联网，使物与物之间能够进行信息交换和通信。</a:t>
            </a:r>
          </a:p>
        </p:txBody>
      </p:sp>
    </p:spTree>
    <p:extLst>
      <p:ext uri="{BB962C8B-B14F-4D97-AF65-F5344CB8AC3E}">
        <p14:creationId xmlns:p14="http://schemas.microsoft.com/office/powerpoint/2010/main" val="721294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CDA4EAC-ABFE-4D9D-BBF2-853CEEA4E40B}"/>
              </a:ext>
            </a:extLst>
          </p:cNvPr>
          <p:cNvPicPr>
            <a:picLocks noChangeAspect="1"/>
          </p:cNvPicPr>
          <p:nvPr/>
        </p:nvPicPr>
        <p:blipFill>
          <a:blip r:embed="rId3"/>
          <a:stretch>
            <a:fillRect/>
          </a:stretch>
        </p:blipFill>
        <p:spPr>
          <a:xfrm>
            <a:off x="2123728" y="1283374"/>
            <a:ext cx="5282961" cy="4629902"/>
          </a:xfrm>
          <a:prstGeom prst="rect">
            <a:avLst/>
          </a:prstGeom>
        </p:spPr>
      </p:pic>
      <p:sp>
        <p:nvSpPr>
          <p:cNvPr id="4" name="文本框 3">
            <a:extLst>
              <a:ext uri="{FF2B5EF4-FFF2-40B4-BE49-F238E27FC236}">
                <a16:creationId xmlns:a16="http://schemas.microsoft.com/office/drawing/2014/main" id="{52FC9727-C04B-4F0C-88E2-2A7E5C037C9C}"/>
              </a:ext>
            </a:extLst>
          </p:cNvPr>
          <p:cNvSpPr txBox="1"/>
          <p:nvPr/>
        </p:nvSpPr>
        <p:spPr>
          <a:xfrm>
            <a:off x="305779" y="6027003"/>
            <a:ext cx="8532440" cy="830997"/>
          </a:xfrm>
          <a:prstGeom prst="rect">
            <a:avLst/>
          </a:prstGeom>
          <a:noFill/>
        </p:spPr>
        <p:txBody>
          <a:bodyPr wrap="square">
            <a:spAutoFit/>
          </a:bodyPr>
          <a:lstStyle/>
          <a:p>
            <a:r>
              <a:rPr lang="zh-CN" altLang="en-US" sz="2400" dirty="0"/>
              <a:t>        共享单车，单车上面的锁连上网后就不再需要钥匙开锁，只需要用手机扫码，锁就能通过网络收到开锁的命令自己开锁。</a:t>
            </a:r>
          </a:p>
        </p:txBody>
      </p:sp>
      <p:sp>
        <p:nvSpPr>
          <p:cNvPr id="5" name="文本框 4">
            <a:extLst>
              <a:ext uri="{FF2B5EF4-FFF2-40B4-BE49-F238E27FC236}">
                <a16:creationId xmlns:a16="http://schemas.microsoft.com/office/drawing/2014/main" id="{63B2BFF2-7B50-DF9F-1574-8CA56137AA54}"/>
              </a:ext>
            </a:extLst>
          </p:cNvPr>
          <p:cNvSpPr txBox="1"/>
          <p:nvPr/>
        </p:nvSpPr>
        <p:spPr>
          <a:xfrm>
            <a:off x="2987824" y="760058"/>
            <a:ext cx="4572000" cy="646331"/>
          </a:xfrm>
          <a:prstGeom prst="rect">
            <a:avLst/>
          </a:prstGeom>
          <a:noFill/>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共享单车云平台</a:t>
            </a:r>
          </a:p>
        </p:txBody>
      </p:sp>
    </p:spTree>
    <p:extLst>
      <p:ext uri="{BB962C8B-B14F-4D97-AF65-F5344CB8AC3E}">
        <p14:creationId xmlns:p14="http://schemas.microsoft.com/office/powerpoint/2010/main" val="2270731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77AB8E2-6771-DC48-B64B-C8E26320E5EA}"/>
              </a:ext>
            </a:extLst>
          </p:cNvPr>
          <p:cNvSpPr/>
          <p:nvPr/>
        </p:nvSpPr>
        <p:spPr>
          <a:xfrm>
            <a:off x="611560" y="980728"/>
            <a:ext cx="8208912" cy="1200329"/>
          </a:xfrm>
          <a:prstGeom prst="rect">
            <a:avLst/>
          </a:prstGeom>
        </p:spPr>
        <p:txBody>
          <a:bodyPr wrap="square">
            <a:spAutoFit/>
          </a:bodyPr>
          <a:lstStyle/>
          <a:p>
            <a:r>
              <a:rPr lang="zh-CN" altLang="en-US" sz="3200" kern="0" dirty="0">
                <a:latin typeface="宋体" panose="02010600030101010101" pitchFamily="2" charset="-122"/>
              </a:rPr>
              <a:t>    </a:t>
            </a:r>
            <a:r>
              <a:rPr lang="zh-CN" altLang="en-US" sz="2000" kern="0" dirty="0">
                <a:latin typeface="宋体" panose="02010600030101010101" pitchFamily="2" charset="-122"/>
              </a:rPr>
              <a:t>智慧云平台可以使我们的生活更加便捷。本学期的课程我将会带领大家从零开始，利用云平台，全栈实践一个物联网系统。通过实现空调温度智能控制、光照</a:t>
            </a:r>
            <a:r>
              <a:rPr lang="en-US" altLang="zh-CN" sz="2000" kern="0" dirty="0">
                <a:latin typeface="宋体" panose="02010600030101010101" pitchFamily="2" charset="-122"/>
              </a:rPr>
              <a:t>-</a:t>
            </a:r>
            <a:r>
              <a:rPr lang="zh-CN" altLang="en-US" sz="2000" kern="0" dirty="0">
                <a:latin typeface="宋体" panose="02010600030101010101" pitchFamily="2" charset="-122"/>
              </a:rPr>
              <a:t>窗帘联动、可燃气检测报警。</a:t>
            </a:r>
            <a:endParaRPr lang="zh-CN" altLang="en-US" sz="2000" dirty="0"/>
          </a:p>
        </p:txBody>
      </p:sp>
      <p:pic>
        <p:nvPicPr>
          <p:cNvPr id="4" name="图片 3">
            <a:extLst>
              <a:ext uri="{FF2B5EF4-FFF2-40B4-BE49-F238E27FC236}">
                <a16:creationId xmlns:a16="http://schemas.microsoft.com/office/drawing/2014/main" id="{986EFFD0-6F8B-86A3-7FED-CBB75F2661BE}"/>
              </a:ext>
            </a:extLst>
          </p:cNvPr>
          <p:cNvPicPr>
            <a:picLocks noChangeAspect="1"/>
          </p:cNvPicPr>
          <p:nvPr/>
        </p:nvPicPr>
        <p:blipFill>
          <a:blip r:embed="rId2"/>
          <a:stretch>
            <a:fillRect/>
          </a:stretch>
        </p:blipFill>
        <p:spPr>
          <a:xfrm>
            <a:off x="1535929" y="2636912"/>
            <a:ext cx="6072142" cy="3895682"/>
          </a:xfrm>
          <a:prstGeom prst="rect">
            <a:avLst/>
          </a:prstGeom>
        </p:spPr>
      </p:pic>
    </p:spTree>
    <p:extLst>
      <p:ext uri="{BB962C8B-B14F-4D97-AF65-F5344CB8AC3E}">
        <p14:creationId xmlns:p14="http://schemas.microsoft.com/office/powerpoint/2010/main" val="20889381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3"/>
  <p:tag name="KSO_WM_TEMPLATE_SCENE_ID" val="1"/>
  <p:tag name="KSO_WM_TEMPLATE_JOB_ID" val="3"/>
  <p:tag name="KSO_WM_TEMPLATE_TOPIC_DEFAULT" val="0"/>
</p:tagLst>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_2">
  <a:themeElements>
    <a:clrScheme name="自定义设计方案_2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fontScheme name="自定义设计方案_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noFill/>
      </a:spPr>
      <a:bodyPr vert="eaVert" wrap="square" rtlCol="0">
        <a:spAutoFit/>
        <a:scene3d>
          <a:camera prst="orthographicFront"/>
          <a:lightRig rig="soft" dir="t">
            <a:rot lat="0" lon="0" rev="15600000"/>
          </a:lightRig>
        </a:scene3d>
        <a:sp3d extrusionH="57150" prstMaterial="softEdge">
          <a:bevelT w="25400" h="38100"/>
        </a:sp3d>
      </a:bodyPr>
      <a:lstStyle>
        <a:defPPr algn="ctr">
          <a:defRPr lang="zh-CN" altLang="en-US" sz="2400" noProof="0">
            <a:ln>
              <a:noFill/>
            </a:ln>
            <a:solidFill>
              <a:srgbClr val="5C5CFE"/>
            </a:solidFill>
            <a:uLnTx/>
            <a:uFillTx/>
            <a:latin typeface="+mn-lt"/>
            <a:ea typeface="微软雅黑" panose="020B0503020204020204" charset="-122"/>
          </a:defRPr>
        </a:defPPr>
      </a:lstStyle>
    </a:txDef>
  </a:objectDefaults>
  <a:extraClrSchemeLst>
    <a:extraClrScheme>
      <a:clrScheme name="自定义设计方案_2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_2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设计方案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otalTime>11554</TotalTime>
  <Words>5041</Words>
  <Application>Microsoft Office PowerPoint</Application>
  <PresentationFormat>全屏显示(4:3)</PresentationFormat>
  <Paragraphs>269</Paragraphs>
  <Slides>65</Slides>
  <Notes>47</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65</vt:i4>
      </vt:variant>
    </vt:vector>
  </HeadingPairs>
  <TitlesOfParts>
    <vt:vector size="74" baseType="lpstr">
      <vt:lpstr>等线</vt:lpstr>
      <vt:lpstr>黑体</vt:lpstr>
      <vt:lpstr>隶书</vt:lpstr>
      <vt:lpstr>宋体</vt:lpstr>
      <vt:lpstr>Arial</vt:lpstr>
      <vt:lpstr>Calibri</vt:lpstr>
      <vt:lpstr>Wingdings</vt:lpstr>
      <vt:lpstr>自定义设计方案</vt:lpstr>
      <vt:lpstr>自定义设计方案_2</vt:lpstr>
      <vt:lpstr> 智慧云平台创新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lxp</cp:lastModifiedBy>
  <cp:revision>701</cp:revision>
  <dcterms:created xsi:type="dcterms:W3CDTF">2012-02-15T07:57:00Z</dcterms:created>
  <dcterms:modified xsi:type="dcterms:W3CDTF">2022-09-15T10:02:34Z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2052-10.1.0.7223</vt:lpwstr>
  </property>
  <property fmtid="{D5CDD505-2E9C-101B-9397-08002B2CF9AE}" pid="3" name="KSORubyTemplateID">
    <vt:lpwstr>2</vt:lpwstr>
  </property>
</Properties>
</file>